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284" r:id="rId4"/>
    <p:sldId id="257" r:id="rId5"/>
    <p:sldId id="288" r:id="rId6"/>
    <p:sldId id="287" r:id="rId7"/>
    <p:sldId id="281" r:id="rId8"/>
    <p:sldId id="300" r:id="rId9"/>
    <p:sldId id="293" r:id="rId10"/>
    <p:sldId id="282" r:id="rId11"/>
    <p:sldId id="289" r:id="rId12"/>
    <p:sldId id="291" r:id="rId13"/>
    <p:sldId id="292" r:id="rId14"/>
    <p:sldId id="297" r:id="rId15"/>
    <p:sldId id="298" r:id="rId16"/>
    <p:sldId id="299" r:id="rId17"/>
    <p:sldId id="295" r:id="rId1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4B8-5803-4E69-9704-CE2BDCEEB7F9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61C2-F55A-4B53-9DF3-9B35E5F2A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97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38E8-0B5E-438D-954A-62D931088ADA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5B57-D140-45DB-90A5-196791A04F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9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9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6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2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1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5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1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6" y="5092799"/>
            <a:ext cx="1072043" cy="107204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0392" y="491550"/>
            <a:ext cx="776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國立臺南高級商業職業學校</a:t>
            </a:r>
            <a:endParaRPr lang="zh-TW" altLang="en-US" sz="3200" dirty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8" name="Rectangle 2">
            <a:extLst/>
          </p:cNvPr>
          <p:cNvSpPr txBox="1">
            <a:spLocks noChangeArrowheads="1"/>
          </p:cNvSpPr>
          <p:nvPr/>
        </p:nvSpPr>
        <p:spPr>
          <a:xfrm>
            <a:off x="2732158" y="1788091"/>
            <a:ext cx="6963699" cy="2072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國貿科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43787" y="4967102"/>
            <a:ext cx="601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適用科別班級：國貿科高一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課程諮詢教師：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宣導日期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8467" y="1331406"/>
            <a:ext cx="6290991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9160"/>
              </p:ext>
            </p:extLst>
          </p:nvPr>
        </p:nvGraphicFramePr>
        <p:xfrm>
          <a:off x="44388" y="2157768"/>
          <a:ext cx="592140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30">
                  <a:extLst>
                    <a:ext uri="{9D8B030D-6E8A-4147-A177-3AD203B41FA5}">
                      <a16:colId xmlns:a16="http://schemas.microsoft.com/office/drawing/2014/main" val="4008600175"/>
                    </a:ext>
                  </a:extLst>
                </a:gridCol>
                <a:gridCol w="4019226">
                  <a:extLst>
                    <a:ext uri="{9D8B030D-6E8A-4147-A177-3AD203B41FA5}">
                      <a16:colId xmlns:a16="http://schemas.microsoft.com/office/drawing/2014/main" val="2873669017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743812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詩歌步道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小說大觀園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62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生活英文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12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錐求截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46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桌盜數學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學電影看數學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科普物理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175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台灣的觀光資源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這一天的世界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93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遊玩理財好知識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遊學投資好理財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683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看影片學商業管理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看影片學商業經營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98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跟著日劇去旅行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日本自助旅行會話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玩桌遊學英文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桌遊設計研發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382367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93772"/>
              </p:ext>
            </p:extLst>
          </p:nvPr>
        </p:nvGraphicFramePr>
        <p:xfrm>
          <a:off x="6061017" y="2157768"/>
          <a:ext cx="5981690" cy="22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val="2771631054"/>
                    </a:ext>
                  </a:extLst>
                </a:gridCol>
                <a:gridCol w="4138562">
                  <a:extLst>
                    <a:ext uri="{9D8B030D-6E8A-4147-A177-3AD203B41FA5}">
                      <a16:colId xmlns:a16="http://schemas.microsoft.com/office/drawing/2014/main" val="3942713128"/>
                    </a:ext>
                  </a:extLst>
                </a:gridCol>
                <a:gridCol w="1380625">
                  <a:extLst>
                    <a:ext uri="{9D8B030D-6E8A-4147-A177-3AD203B41FA5}">
                      <a16:colId xmlns:a16="http://schemas.microsoft.com/office/drawing/2014/main" val="127679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9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人事面面觀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人事快易通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205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法語入門與語言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自學生活法語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32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德文初探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初級德文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118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我的安全我在行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青春安全我做主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872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369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665316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選填對象：高二貿科學生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93373"/>
              </p:ext>
            </p:extLst>
          </p:nvPr>
        </p:nvGraphicFramePr>
        <p:xfrm>
          <a:off x="2537081" y="2756118"/>
          <a:ext cx="66582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61">
                  <a:extLst>
                    <a:ext uri="{9D8B030D-6E8A-4147-A177-3AD203B41FA5}">
                      <a16:colId xmlns:a16="http://schemas.microsoft.com/office/drawing/2014/main" val="1474484157"/>
                    </a:ext>
                  </a:extLst>
                </a:gridCol>
                <a:gridCol w="4543016">
                  <a:extLst>
                    <a:ext uri="{9D8B030D-6E8A-4147-A177-3AD203B41FA5}">
                      <a16:colId xmlns:a16="http://schemas.microsoft.com/office/drawing/2014/main" val="2531916805"/>
                    </a:ext>
                  </a:extLst>
                </a:gridCol>
                <a:gridCol w="1657078">
                  <a:extLst>
                    <a:ext uri="{9D8B030D-6E8A-4147-A177-3AD203B41FA5}">
                      <a16:colId xmlns:a16="http://schemas.microsoft.com/office/drawing/2014/main" val="698062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7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STP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行銷分析 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行銷策略的設計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76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國際經貿動態環境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基本國際貿易條件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632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1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8722" y="1510733"/>
            <a:ext cx="637976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選填對象：高三各科學生均可選填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95" y="-32290"/>
            <a:ext cx="1619666" cy="141720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73803"/>
              </p:ext>
            </p:extLst>
          </p:nvPr>
        </p:nvGraphicFramePr>
        <p:xfrm>
          <a:off x="1849228" y="2267790"/>
          <a:ext cx="7769469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91">
                  <a:extLst>
                    <a:ext uri="{9D8B030D-6E8A-4147-A177-3AD203B41FA5}">
                      <a16:colId xmlns:a16="http://schemas.microsoft.com/office/drawing/2014/main" val="2164824261"/>
                    </a:ext>
                  </a:extLst>
                </a:gridCol>
                <a:gridCol w="5634642">
                  <a:extLst>
                    <a:ext uri="{9D8B030D-6E8A-4147-A177-3AD203B41FA5}">
                      <a16:colId xmlns:a16="http://schemas.microsoft.com/office/drawing/2014/main" val="105916194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72714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文字表達技巧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說話的藝術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6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英文句型練習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981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統計的應用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作業研究入門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48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微積分入門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微積分的應用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037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生活物理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65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影視史學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新聞地理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02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經濟成長與經濟發展分析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消費者與廠商的經濟行為分析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275121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現代商務：智慧零售智慧物流金融科技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商業的經營管理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關貿網路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進出口稅費的計算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手語悄悄話 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手趨一指</a:t>
                      </a:r>
                      <a:endParaRPr lang="zh-TW" alt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871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商會貿資科學生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51853"/>
              </p:ext>
            </p:extLst>
          </p:nvPr>
        </p:nvGraphicFramePr>
        <p:xfrm>
          <a:off x="1669963" y="2495200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65">
                  <a:extLst>
                    <a:ext uri="{9D8B030D-6E8A-4147-A177-3AD203B41FA5}">
                      <a16:colId xmlns:a16="http://schemas.microsoft.com/office/drawing/2014/main" val="1255099881"/>
                    </a:ext>
                  </a:extLst>
                </a:gridCol>
                <a:gridCol w="5086905">
                  <a:extLst>
                    <a:ext uri="{9D8B030D-6E8A-4147-A177-3AD203B41FA5}">
                      <a16:colId xmlns:a16="http://schemas.microsoft.com/office/drawing/2014/main" val="1171294236"/>
                    </a:ext>
                  </a:extLst>
                </a:gridCol>
                <a:gridCol w="2196729">
                  <a:extLst>
                    <a:ext uri="{9D8B030D-6E8A-4147-A177-3AD203B41FA5}">
                      <a16:colId xmlns:a16="http://schemas.microsoft.com/office/drawing/2014/main" val="1435927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1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全能財會大探索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財報分析應用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538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服務產業成功的關鍵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探討企業成功的闗鍵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0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現代國民拼經濟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全民拼經濟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95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進路大寶典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連鎖企業經營與實務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619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財報分析與解釋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財務控制與管理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78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彈性課程簡述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2921" y="1310728"/>
            <a:ext cx="6592248" cy="119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各課程的詳細授課內容，請參閱網頁：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教務處→學習歷程及課程諮詢專區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546" y="2580222"/>
            <a:ext cx="8528997" cy="42058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55254" y="4683157"/>
            <a:ext cx="3417903" cy="1118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7278944" y="4782549"/>
            <a:ext cx="1349406" cy="683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2322" y="1373495"/>
            <a:ext cx="8354403" cy="528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自主學習選填：高一至高三學生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前：登記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12/27(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12:30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：參加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學習計畫審查工作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：自主教師指導老師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共識會議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：公告選課結果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：申請表通過者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(teach7@mail.tncvs.tn.edu.tw)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5" y="-41367"/>
            <a:ext cx="12265542" cy="6899367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期末課程滿意度調查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2354" y="1478871"/>
            <a:ext cx="6387293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填答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474682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學校首頁→學生專區→南商數位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4251" t="25556" r="2254" b="6168"/>
          <a:stretch/>
        </p:blipFill>
        <p:spPr>
          <a:xfrm>
            <a:off x="634448" y="3432196"/>
            <a:ext cx="10923105" cy="32302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583997" y="4843059"/>
            <a:ext cx="1116594" cy="40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571282" y="6363415"/>
            <a:ext cx="1520787" cy="3188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5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自主學習申請時程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4715" y="1574222"/>
            <a:ext cx="729551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對象：高一至高三有意願申請自主學習學生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：登記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實研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：自主學習申請表繳交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：申請表審核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：申請表通過者提交計畫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：計畫書審核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187" y="-32290"/>
            <a:ext cx="1594973" cy="13956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4" y="152400"/>
            <a:ext cx="12193057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32854" y="2585365"/>
            <a:ext cx="57246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在人生的稿紙上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個人都在寫自己的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願同學把握時光，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充實自己！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14" y="516549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公告學校網頁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新課綱專區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90" y="59355"/>
            <a:ext cx="1348131" cy="11796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5"/>
          <a:stretch/>
        </p:blipFill>
        <p:spPr>
          <a:xfrm>
            <a:off x="257241" y="1238970"/>
            <a:ext cx="5675473" cy="54757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b="17400"/>
          <a:stretch/>
        </p:blipFill>
        <p:spPr>
          <a:xfrm>
            <a:off x="6095471" y="1238971"/>
            <a:ext cx="5614308" cy="54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98" y="-296"/>
            <a:ext cx="1608402" cy="14073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3"/>
          <a:stretch/>
        </p:blipFill>
        <p:spPr>
          <a:xfrm>
            <a:off x="885738" y="1310185"/>
            <a:ext cx="9696450" cy="54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學 年 學 分 制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5738" y="1784998"/>
            <a:ext cx="969645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畢業條件：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應修習學分為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180-192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學分，畢業及格學分數至少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部定必修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113-138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學分均需修習，至少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專業科目及實習科目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學分以上，其中至少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分及格，含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實驗、實務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修業期間德行評量之獎懲紀錄相抵後，未滿三大過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 課 輔 導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生涯決定金三角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320"/>
              </a:lnSpc>
              <a:spcBef>
                <a:spcPts val="600"/>
              </a:spcBef>
            </a:pP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76" y="1281740"/>
            <a:ext cx="9609653" cy="53420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9281603" y="2028944"/>
            <a:ext cx="1379526" cy="16730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10021006" y="5885168"/>
            <a:ext cx="640123" cy="7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800" b="1" u="heavy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1200"/>
              </a:spcBef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每一位同學都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要選填，逾期不受理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4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教務處公告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學期「彈性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學習課程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」選課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一、選填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彈性課程中的「自主學習」為紙本登記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請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不要在系統選填此項志願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" y="-6625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3273" y="1580811"/>
            <a:ext cx="4325454" cy="787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系統選課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689138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學校首頁→學生專區→線上查詢系統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9594" y="5774636"/>
            <a:ext cx="1671510" cy="3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5016" t="15349" r="1269" b="16166"/>
          <a:stretch/>
        </p:blipFill>
        <p:spPr>
          <a:xfrm>
            <a:off x="1253572" y="3635590"/>
            <a:ext cx="9690653" cy="29821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8148" y="5893905"/>
            <a:ext cx="2117644" cy="337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087268" y="5295698"/>
            <a:ext cx="1285204" cy="367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選填對象：高一各科學生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74813"/>
              </p:ext>
            </p:extLst>
          </p:nvPr>
        </p:nvGraphicFramePr>
        <p:xfrm>
          <a:off x="1669963" y="2316777"/>
          <a:ext cx="8127999" cy="149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998">
                  <a:extLst>
                    <a:ext uri="{9D8B030D-6E8A-4147-A177-3AD203B41FA5}">
                      <a16:colId xmlns:a16="http://schemas.microsoft.com/office/drawing/2014/main" val="3999831130"/>
                    </a:ext>
                  </a:extLst>
                </a:gridCol>
                <a:gridCol w="5024762">
                  <a:extLst>
                    <a:ext uri="{9D8B030D-6E8A-4147-A177-3AD203B41FA5}">
                      <a16:colId xmlns:a16="http://schemas.microsoft.com/office/drawing/2014/main" val="580158469"/>
                    </a:ext>
                  </a:extLst>
                </a:gridCol>
                <a:gridCol w="2232239">
                  <a:extLst>
                    <a:ext uri="{9D8B030D-6E8A-4147-A177-3AD203B41FA5}">
                      <a16:colId xmlns:a16="http://schemas.microsoft.com/office/drawing/2014/main" val="200749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01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旅遊與文學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飲食與文學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319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二次元奧義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三角酷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4052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603088" y="4664402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選填對象：高一商會貿科學生</a:t>
            </a:r>
            <a:endParaRPr lang="zh-TW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40859"/>
              </p:ext>
            </p:extLst>
          </p:nvPr>
        </p:nvGraphicFramePr>
        <p:xfrm>
          <a:off x="1747915" y="5519766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609">
                  <a:extLst>
                    <a:ext uri="{9D8B030D-6E8A-4147-A177-3AD203B41FA5}">
                      <a16:colId xmlns:a16="http://schemas.microsoft.com/office/drawing/2014/main" val="1477005347"/>
                    </a:ext>
                  </a:extLst>
                </a:gridCol>
                <a:gridCol w="5024761">
                  <a:extLst>
                    <a:ext uri="{9D8B030D-6E8A-4147-A177-3AD203B41FA5}">
                      <a16:colId xmlns:a16="http://schemas.microsoft.com/office/drawing/2014/main" val="1260837046"/>
                    </a:ext>
                  </a:extLst>
                </a:gridCol>
                <a:gridCol w="2276629">
                  <a:extLst>
                    <a:ext uri="{9D8B030D-6E8A-4147-A177-3AD203B41FA5}">
                      <a16:colId xmlns:a16="http://schemas.microsoft.com/office/drawing/2014/main" val="1816558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輕鬆學習記帳法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活用記帳小工具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3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6760</TotalTime>
  <Words>1080</Words>
  <Application>Microsoft Office PowerPoint</Application>
  <PresentationFormat>寬螢幕</PresentationFormat>
  <Paragraphs>198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Adobe 黑体 Std R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86</cp:revision>
  <cp:lastPrinted>2023-10-27T04:01:48Z</cp:lastPrinted>
  <dcterms:created xsi:type="dcterms:W3CDTF">2023-10-26T01:07:01Z</dcterms:created>
  <dcterms:modified xsi:type="dcterms:W3CDTF">2023-12-06T00:50:13Z</dcterms:modified>
</cp:coreProperties>
</file>