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3" r:id="rId3"/>
    <p:sldId id="284" r:id="rId4"/>
    <p:sldId id="257" r:id="rId5"/>
    <p:sldId id="288" r:id="rId6"/>
    <p:sldId id="287" r:id="rId7"/>
    <p:sldId id="281" r:id="rId8"/>
    <p:sldId id="299" r:id="rId9"/>
    <p:sldId id="293" r:id="rId10"/>
    <p:sldId id="282" r:id="rId11"/>
    <p:sldId id="289" r:id="rId12"/>
    <p:sldId id="291" r:id="rId13"/>
    <p:sldId id="292" r:id="rId14"/>
    <p:sldId id="297" r:id="rId15"/>
    <p:sldId id="298" r:id="rId16"/>
    <p:sldId id="300" r:id="rId17"/>
    <p:sldId id="295" r:id="rId18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7" autoAdjust="0"/>
    <p:restoredTop sz="94660"/>
  </p:normalViewPr>
  <p:slideViewPr>
    <p:cSldViewPr snapToGrid="0">
      <p:cViewPr varScale="1">
        <p:scale>
          <a:sx n="68" d="100"/>
          <a:sy n="68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AF4B8-5803-4E69-9704-CE2BDCEEB7F9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E61C2-F55A-4B53-9DF3-9B35E5F2A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979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638E8-0B5E-438D-954A-62D931088ADA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5B57-D140-45DB-90A5-196791A04F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92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79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4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66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89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35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23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12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99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9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57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28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11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66" y="5092799"/>
            <a:ext cx="1072043" cy="107204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10392" y="491550"/>
            <a:ext cx="7768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國立臺南高級商業職業學校</a:t>
            </a:r>
            <a:endParaRPr lang="zh-TW" altLang="en-US" sz="3200" dirty="0">
              <a:solidFill>
                <a:srgbClr val="C0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8" name="Rectangle 2">
            <a:extLst/>
          </p:cNvPr>
          <p:cNvSpPr txBox="1">
            <a:spLocks noChangeArrowheads="1"/>
          </p:cNvSpPr>
          <p:nvPr/>
        </p:nvSpPr>
        <p:spPr>
          <a:xfrm>
            <a:off x="2732158" y="1788091"/>
            <a:ext cx="6963699" cy="2072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學年第二學期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選課輔導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廣設科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43787" y="4967102"/>
            <a:ext cx="6010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適用科別班級：廣設科高一</a:t>
            </a:r>
            <a:endPara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課程諮詢教師：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  <a:r>
              <a:rPr lang="zh-TW" altLang="en-US" sz="2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宣導日期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67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高二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88467" y="1331406"/>
            <a:ext cx="6290991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49" y="-32291"/>
            <a:ext cx="1629811" cy="1426085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9160"/>
              </p:ext>
            </p:extLst>
          </p:nvPr>
        </p:nvGraphicFramePr>
        <p:xfrm>
          <a:off x="44388" y="2157768"/>
          <a:ext cx="5921406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530">
                  <a:extLst>
                    <a:ext uri="{9D8B030D-6E8A-4147-A177-3AD203B41FA5}">
                      <a16:colId xmlns:a16="http://schemas.microsoft.com/office/drawing/2014/main" val="4008600175"/>
                    </a:ext>
                  </a:extLst>
                </a:gridCol>
                <a:gridCol w="4019226">
                  <a:extLst>
                    <a:ext uri="{9D8B030D-6E8A-4147-A177-3AD203B41FA5}">
                      <a16:colId xmlns:a16="http://schemas.microsoft.com/office/drawing/2014/main" val="2873669017"/>
                    </a:ext>
                  </a:extLst>
                </a:gridCol>
                <a:gridCol w="1331650">
                  <a:extLst>
                    <a:ext uri="{9D8B030D-6E8A-4147-A177-3AD203B41FA5}">
                      <a16:colId xmlns:a16="http://schemas.microsoft.com/office/drawing/2014/main" val="2743812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98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詩歌步道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小說大觀園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2628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旅遊英文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生活英文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5123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大數據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錐求截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</a:t>
                      </a:r>
                      <a:r>
                        <a:rPr lang="zh-TW" altLang="en-US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</a:t>
                      </a:r>
                      <a:endParaRPr lang="zh-TW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0464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桌盜數學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學電影看數學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35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科普物理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科普化學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1752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台灣的觀光資源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這一天的世界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史</a:t>
                      </a:r>
                      <a:r>
                        <a:rPr lang="zh-TW" altLang="en-US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</a:t>
                      </a:r>
                      <a:endParaRPr lang="zh-TW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493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遊玩理財好知識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遊學投資好理財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6833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看影片學商業管理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看影片學商業經營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8980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跟著日劇去旅行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日本自助旅行會話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應英科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4480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玩桌遊學英文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桌遊設計研發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應英科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3823673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93772"/>
              </p:ext>
            </p:extLst>
          </p:nvPr>
        </p:nvGraphicFramePr>
        <p:xfrm>
          <a:off x="6061017" y="2157768"/>
          <a:ext cx="5981690" cy="228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503">
                  <a:extLst>
                    <a:ext uri="{9D8B030D-6E8A-4147-A177-3AD203B41FA5}">
                      <a16:colId xmlns:a16="http://schemas.microsoft.com/office/drawing/2014/main" val="2771631054"/>
                    </a:ext>
                  </a:extLst>
                </a:gridCol>
                <a:gridCol w="4138562">
                  <a:extLst>
                    <a:ext uri="{9D8B030D-6E8A-4147-A177-3AD203B41FA5}">
                      <a16:colId xmlns:a16="http://schemas.microsoft.com/office/drawing/2014/main" val="3942713128"/>
                    </a:ext>
                  </a:extLst>
                </a:gridCol>
                <a:gridCol w="1380625">
                  <a:extLst>
                    <a:ext uri="{9D8B030D-6E8A-4147-A177-3AD203B41FA5}">
                      <a16:colId xmlns:a16="http://schemas.microsoft.com/office/drawing/2014/main" val="1276799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39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人事面面觀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人事快易通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22051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法語入門與語言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自學生活法語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外聘教授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32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德文初探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初級德文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外聘教授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1182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我的安全我在行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青春安全我做主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8723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自主學習</a:t>
                      </a:r>
                      <a:endParaRPr lang="zh-TW" altLang="en-US" sz="28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3690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3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高二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088" y="1665316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選填對象：高二廣科學生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787" y="-32290"/>
            <a:ext cx="1649373" cy="1443202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991918"/>
              </p:ext>
            </p:extLst>
          </p:nvPr>
        </p:nvGraphicFramePr>
        <p:xfrm>
          <a:off x="2386956" y="2674230"/>
          <a:ext cx="7152828" cy="166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193">
                  <a:extLst>
                    <a:ext uri="{9D8B030D-6E8A-4147-A177-3AD203B41FA5}">
                      <a16:colId xmlns:a16="http://schemas.microsoft.com/office/drawing/2014/main" val="1474484157"/>
                    </a:ext>
                  </a:extLst>
                </a:gridCol>
                <a:gridCol w="4880470">
                  <a:extLst>
                    <a:ext uri="{9D8B030D-6E8A-4147-A177-3AD203B41FA5}">
                      <a16:colId xmlns:a16="http://schemas.microsoft.com/office/drawing/2014/main" val="2531916805"/>
                    </a:ext>
                  </a:extLst>
                </a:gridCol>
                <a:gridCol w="1780165">
                  <a:extLst>
                    <a:ext uri="{9D8B030D-6E8A-4147-A177-3AD203B41FA5}">
                      <a16:colId xmlns:a16="http://schemas.microsoft.com/office/drawing/2014/main" val="698062778"/>
                    </a:ext>
                  </a:extLst>
                </a:gridCol>
              </a:tblGrid>
              <a:tr h="555253"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679985"/>
                  </a:ext>
                </a:extLst>
              </a:tr>
              <a:tr h="5552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一拍就上影</a:t>
                      </a: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Video Maker </a:t>
                      </a: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影音創客我獨行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廣設科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11769585"/>
                  </a:ext>
                </a:extLst>
              </a:tr>
              <a:tr h="5552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點點立體手作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療癒立體造型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廣設科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6321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1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高三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28722" y="1510733"/>
            <a:ext cx="637976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選填對象：高三各科學生均可選填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495" y="-32290"/>
            <a:ext cx="1619666" cy="1417208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73803"/>
              </p:ext>
            </p:extLst>
          </p:nvPr>
        </p:nvGraphicFramePr>
        <p:xfrm>
          <a:off x="1849228" y="2267790"/>
          <a:ext cx="7769469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091">
                  <a:extLst>
                    <a:ext uri="{9D8B030D-6E8A-4147-A177-3AD203B41FA5}">
                      <a16:colId xmlns:a16="http://schemas.microsoft.com/office/drawing/2014/main" val="2164824261"/>
                    </a:ext>
                  </a:extLst>
                </a:gridCol>
                <a:gridCol w="5634642">
                  <a:extLst>
                    <a:ext uri="{9D8B030D-6E8A-4147-A177-3AD203B41FA5}">
                      <a16:colId xmlns:a16="http://schemas.microsoft.com/office/drawing/2014/main" val="105916194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3727140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1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文字表達技巧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聽我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說話的藝術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6829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新聞英文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英文句型練習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981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統計的應用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作業研究入門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0482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微積不危機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微積分入門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微積不危機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微積分的應用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037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生活物理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生活化學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465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影視史學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新聞地理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029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經濟成長與經濟發展分析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消費者與廠商的經濟行為分析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9275121"/>
                  </a:ext>
                </a:extLst>
              </a:tr>
              <a:tr h="331882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現代商務：智慧零售智慧物流金融科技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商業的經營管理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463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關貿網路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進出口稅費的計算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63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手語悄悄話 </a:t>
                      </a:r>
                      <a:r>
                        <a:rPr lang="en-US" altLang="zh-TW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手趨一指</a:t>
                      </a:r>
                      <a:endParaRPr lang="zh-TW" altLang="en-US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9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8715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7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088" y="1410911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選填對象：高三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787" y="-32290"/>
            <a:ext cx="1649373" cy="1443202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161443"/>
              </p:ext>
            </p:extLst>
          </p:nvPr>
        </p:nvGraphicFramePr>
        <p:xfrm>
          <a:off x="1532920" y="2451073"/>
          <a:ext cx="8402085" cy="128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479">
                  <a:extLst>
                    <a:ext uri="{9D8B030D-6E8A-4147-A177-3AD203B41FA5}">
                      <a16:colId xmlns:a16="http://schemas.microsoft.com/office/drawing/2014/main" val="3948202467"/>
                    </a:ext>
                  </a:extLst>
                </a:gridCol>
                <a:gridCol w="5059328">
                  <a:extLst>
                    <a:ext uri="{9D8B030D-6E8A-4147-A177-3AD203B41FA5}">
                      <a16:colId xmlns:a16="http://schemas.microsoft.com/office/drawing/2014/main" val="3009234413"/>
                    </a:ext>
                  </a:extLst>
                </a:gridCol>
                <a:gridCol w="1965278">
                  <a:extLst>
                    <a:ext uri="{9D8B030D-6E8A-4147-A177-3AD203B41FA5}">
                      <a16:colId xmlns:a16="http://schemas.microsoft.com/office/drawing/2014/main" val="1421910729"/>
                    </a:ext>
                  </a:extLst>
                </a:gridCol>
              </a:tblGrid>
              <a:tr h="42947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科目名稱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開課科別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41773"/>
                  </a:ext>
                </a:extLst>
              </a:tr>
              <a:tr h="42947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形象空間視覺設計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展示案例分析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廣設科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263576"/>
                  </a:ext>
                </a:extLst>
              </a:tr>
              <a:tr h="42947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包材種類及印刷表現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作品集案例分析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廣設科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003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4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彈性課程簡述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2921" y="1310728"/>
            <a:ext cx="6592248" cy="1196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各課程的詳細授課內容，請參閱網頁：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5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教務處→學習歷程及課程諮詢專區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49" y="-32291"/>
            <a:ext cx="1629811" cy="142608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546" y="2580222"/>
            <a:ext cx="8528997" cy="420587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55254" y="4683157"/>
            <a:ext cx="3417903" cy="11185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7394193" y="4683157"/>
            <a:ext cx="1349406" cy="6835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自主學習時程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92322" y="1373495"/>
            <a:ext cx="8354403" cy="5286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自主學習選填：高一至高三學生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12/26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前：登記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教務處實研組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12/27(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12:30</a:t>
            </a:r>
            <a:r>
              <a:rPr lang="zh-TW" altLang="en-US" sz="28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參加填寫說明會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前：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自主學習申請表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教務處實研組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1/3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學習計畫審查工作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1/4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：自主教師指導老師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共識會議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1/10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：公告選課結果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：申請表通過者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計畫書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(teach7@mail.tncvs.tn.edu.tw)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49" y="-32291"/>
            <a:ext cx="1629811" cy="14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15" y="-41367"/>
            <a:ext cx="12265542" cy="6899367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247775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期末課程滿意度調查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02354" y="1478871"/>
            <a:ext cx="6387293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填答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路徑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022" y="-296"/>
            <a:ext cx="1643977" cy="14384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11382" y="2474682"/>
            <a:ext cx="9169237" cy="733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學校首頁→學生專區→南商數位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學習平台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4251" t="25556" r="2254" b="6168"/>
          <a:stretch/>
        </p:blipFill>
        <p:spPr>
          <a:xfrm>
            <a:off x="634448" y="3432196"/>
            <a:ext cx="10923105" cy="323023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583996" y="4843060"/>
            <a:ext cx="1186169" cy="4085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9571282" y="6363415"/>
            <a:ext cx="1520787" cy="3188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38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自主學習申請時程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4715" y="1574222"/>
            <a:ext cx="7295514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對象：高一至高三有意願申請自主學習學生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500"/>
              </a:lnSpc>
            </a:pP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：登記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實研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：參加填寫說明會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：自主學習申請表繳交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教務處實研組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：申請表審核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：申請表通過者提交計畫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：計畫書審核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2187" y="-32290"/>
            <a:ext cx="1594973" cy="13956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4" y="152400"/>
            <a:ext cx="12193057" cy="68585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32854" y="2585365"/>
            <a:ext cx="572464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在人生的稿紙上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個人都在寫自己的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歷史，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願同學把握時光，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充實自己！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114" y="516549"/>
            <a:ext cx="1629811" cy="14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選 課 輔 導 手 冊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公告學校網頁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新課綱專區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490" y="59355"/>
            <a:ext cx="1348131" cy="117961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96"/>
          <a:stretch/>
        </p:blipFill>
        <p:spPr>
          <a:xfrm>
            <a:off x="736244" y="1238970"/>
            <a:ext cx="4850975" cy="561903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" b="16306"/>
          <a:stretch/>
        </p:blipFill>
        <p:spPr>
          <a:xfrm>
            <a:off x="5664682" y="1238970"/>
            <a:ext cx="5097807" cy="56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選 課 輔 導 手 冊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598" y="-296"/>
            <a:ext cx="1608402" cy="14073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0"/>
          <a:stretch/>
        </p:blipFill>
        <p:spPr>
          <a:xfrm>
            <a:off x="885738" y="1297873"/>
            <a:ext cx="9696450" cy="56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學 年 學 分 制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057" y="-32291"/>
            <a:ext cx="1650104" cy="144384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85738" y="1784998"/>
            <a:ext cx="9696450" cy="4616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畢業條件：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應修習學分為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180-192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學分，畢業及格學分數至少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部定必修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113-138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學分均需修習，至少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85%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及格。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專業科目及實習科目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修習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學分以上，其中至少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分及格，含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實驗、實務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科目至少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學分以上及格。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修業期間德行評量之獎懲紀錄相抵後，未滿三大過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98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 課 輔 導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生涯決定金三角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320"/>
              </a:lnSpc>
              <a:spcBef>
                <a:spcPts val="600"/>
              </a:spcBef>
            </a:pP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76" y="1281740"/>
            <a:ext cx="9609653" cy="534208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057" y="-32291"/>
            <a:ext cx="1650104" cy="144384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/>
          <a:srcRect r="85644" b="68682"/>
          <a:stretch/>
        </p:blipFill>
        <p:spPr>
          <a:xfrm>
            <a:off x="9281603" y="2028944"/>
            <a:ext cx="1379526" cy="167304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/>
          <a:srcRect r="85644" b="68682"/>
          <a:stretch/>
        </p:blipFill>
        <p:spPr>
          <a:xfrm>
            <a:off x="10021006" y="5885168"/>
            <a:ext cx="640123" cy="7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  統  選  課  說  明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5738" y="1784998"/>
            <a:ext cx="9696450" cy="4308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系統選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志願時間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27-29</a:t>
            </a:r>
            <a:r>
              <a:rPr lang="zh-TW" altLang="en-US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4800" b="1" u="heavy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星期三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1200"/>
              </a:spcBef>
            </a:pP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每一位同學都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要選填，逾期不受理</a:t>
            </a:r>
            <a:r>
              <a:rPr lang="zh-TW" altLang="en-US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4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教務處公告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057" y="-32291"/>
            <a:ext cx="1650104" cy="144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  統  選  課  說  明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5738" y="1784998"/>
            <a:ext cx="9696450" cy="4555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ts val="1200"/>
              </a:spcBef>
            </a:pP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學期「彈性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學習課程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」選課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1200"/>
              </a:spcBef>
            </a:pP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一、選填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彈性課程中的「自主學習」為紙本登記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請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不要在系統選填此項志願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022" y="-296"/>
            <a:ext cx="1643977" cy="14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" y="-6625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247775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  統  選  課  說  明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33273" y="1580811"/>
            <a:ext cx="4325454" cy="787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系統選課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路徑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022" y="-296"/>
            <a:ext cx="1643977" cy="14384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11382" y="2689138"/>
            <a:ext cx="9169237" cy="733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學校首頁→學生專區→線上查詢系統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9594" y="5774636"/>
            <a:ext cx="1671510" cy="3081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5016" t="15349" r="1269" b="16166"/>
          <a:stretch/>
        </p:blipFill>
        <p:spPr>
          <a:xfrm>
            <a:off x="1250674" y="3600265"/>
            <a:ext cx="9690653" cy="29821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67279" y="5873776"/>
            <a:ext cx="2077887" cy="3567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037700" y="5277678"/>
            <a:ext cx="1285204" cy="3677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36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088" y="1410911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選填對象：高一各科學生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787" y="-32290"/>
            <a:ext cx="1649373" cy="1443202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674813"/>
              </p:ext>
            </p:extLst>
          </p:nvPr>
        </p:nvGraphicFramePr>
        <p:xfrm>
          <a:off x="1669963" y="2316777"/>
          <a:ext cx="8127999" cy="1492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998">
                  <a:extLst>
                    <a:ext uri="{9D8B030D-6E8A-4147-A177-3AD203B41FA5}">
                      <a16:colId xmlns:a16="http://schemas.microsoft.com/office/drawing/2014/main" val="3999831130"/>
                    </a:ext>
                  </a:extLst>
                </a:gridCol>
                <a:gridCol w="5024762">
                  <a:extLst>
                    <a:ext uri="{9D8B030D-6E8A-4147-A177-3AD203B41FA5}">
                      <a16:colId xmlns:a16="http://schemas.microsoft.com/office/drawing/2014/main" val="580158469"/>
                    </a:ext>
                  </a:extLst>
                </a:gridCol>
                <a:gridCol w="2232239">
                  <a:extLst>
                    <a:ext uri="{9D8B030D-6E8A-4147-A177-3AD203B41FA5}">
                      <a16:colId xmlns:a16="http://schemas.microsoft.com/office/drawing/2014/main" val="2007493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01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旅遊與文學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飲食與文學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國文科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1319"/>
                  </a:ext>
                </a:extLst>
              </a:tr>
              <a:tr h="3772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二次元奧義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三角酷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84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640525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437838" y="4281942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選填對象：高一廣科學生</a:t>
            </a:r>
            <a:endParaRPr lang="zh-TW" altLang="en-US" sz="28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18256"/>
              </p:ext>
            </p:extLst>
          </p:nvPr>
        </p:nvGraphicFramePr>
        <p:xfrm>
          <a:off x="1669963" y="5182723"/>
          <a:ext cx="8127998" cy="1274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589">
                  <a:extLst>
                    <a:ext uri="{9D8B030D-6E8A-4147-A177-3AD203B41FA5}">
                      <a16:colId xmlns:a16="http://schemas.microsoft.com/office/drawing/2014/main" val="899188005"/>
                    </a:ext>
                  </a:extLst>
                </a:gridCol>
                <a:gridCol w="5012659">
                  <a:extLst>
                    <a:ext uri="{9D8B030D-6E8A-4147-A177-3AD203B41FA5}">
                      <a16:colId xmlns:a16="http://schemas.microsoft.com/office/drawing/2014/main" val="1010262958"/>
                    </a:ext>
                  </a:extLst>
                </a:gridCol>
                <a:gridCol w="2250750">
                  <a:extLst>
                    <a:ext uri="{9D8B030D-6E8A-4147-A177-3AD203B41FA5}">
                      <a16:colId xmlns:a16="http://schemas.microsoft.com/office/drawing/2014/main" val="714529450"/>
                    </a:ext>
                  </a:extLst>
                </a:gridCol>
              </a:tblGrid>
              <a:tr h="53320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8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摺藝數</a:t>
                      </a: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彈性</a:t>
                      </a: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廣設科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143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在地生態創藝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彈性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廣設科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030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2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6774</TotalTime>
  <Words>1056</Words>
  <Application>Microsoft Office PowerPoint</Application>
  <PresentationFormat>寬螢幕</PresentationFormat>
  <Paragraphs>192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Adobe 黑体 Std R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81</cp:revision>
  <cp:lastPrinted>2023-10-27T04:01:48Z</cp:lastPrinted>
  <dcterms:created xsi:type="dcterms:W3CDTF">2023-10-26T01:07:01Z</dcterms:created>
  <dcterms:modified xsi:type="dcterms:W3CDTF">2023-12-06T00:51:15Z</dcterms:modified>
</cp:coreProperties>
</file>