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Average"/>
      <p:regular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865546-D909-489B-9C1B-A91AEA7813D6}">
  <a:tblStyle styleId="{80865546-D909-489B-9C1B-A91AEA7813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Average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font" Target="fonts/Oswald-bold.fntdata"/><Relationship Id="rId12" Type="http://schemas.openxmlformats.org/officeDocument/2006/relationships/slide" Target="slides/slide6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6833d86e1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6833d86e1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6833d86e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6833d86e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6833d86e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6833d86e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6833d86e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06833d86e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6833d86e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6833d86e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06833d86e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06833d86e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6833d86e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6833d86e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6833d86e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6833d86e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6833d86e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6833d86e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6833d86e1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6833d86e1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6833d86e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6833d86e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6833d86e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6833d86e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85da42e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85da42e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6833d86e1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6833d86e1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5" Type="http://schemas.openxmlformats.org/officeDocument/2006/relationships/image" Target="../media/image1.png"/><Relationship Id="rId6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600"/>
              <a:t>素描技法研究與實作練習</a:t>
            </a:r>
            <a:endParaRPr sz="46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110</a:t>
            </a:r>
            <a:r>
              <a:rPr lang="zh-TW" sz="2000"/>
              <a:t>學年度 第一學期 三上自主學習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應三乙 32 蔡云婕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五. </a:t>
            </a:r>
            <a:r>
              <a:rPr lang="zh-TW"/>
              <a:t>成效分析表</a:t>
            </a:r>
            <a:endParaRPr/>
          </a:p>
        </p:txBody>
      </p:sp>
      <p:graphicFrame>
        <p:nvGraphicFramePr>
          <p:cNvPr id="143" name="Google Shape;143;p22"/>
          <p:cNvGraphicFramePr/>
          <p:nvPr/>
        </p:nvGraphicFramePr>
        <p:xfrm>
          <a:off x="905250" y="11665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{80865546-D909-489B-9C1B-A91AEA7813D6}</a:tableStyleId>
              </a:tblPr>
              <a:tblGrid>
                <a:gridCol w="691650"/>
                <a:gridCol w="2325725"/>
                <a:gridCol w="1944350"/>
                <a:gridCol w="1218575"/>
                <a:gridCol w="1153200"/>
              </a:tblGrid>
              <a:tr h="629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月份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預期目標與成果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具體檢核方式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預期績效值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/>
                        <a:t>達成值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79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9月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透過觀看影片和上網查詢等資源，照著畫出幾張幾何素描練習。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照著影片步驟畫是否跟自己的作品有所差異。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80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70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878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10月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了解人體比例及部位畫法，並試著完成一幅人像寫實作品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描繪大致比例和練習以及作品的完成及寫實程度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0000"/>
                          </a:solidFill>
                        </a:rPr>
                        <a:t>50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0000"/>
                          </a:solidFill>
                        </a:rPr>
                        <a:t>20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805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11月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練習靜物並產出作品，且能表現出這段時間練習的進步幅度和剛開始的對比。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掌握其中素描技巧並將失敗畫作重新完整畫一次，觀察其對比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80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75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423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12月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能不透過跟著教學試著自行觀看圖片並勾勒出其樣貌。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是否完全依靠教學還是利用練習學到的技巧完整畫出作品。</a:t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60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rgbClr val="FF0000"/>
                          </a:solidFill>
                        </a:rPr>
                        <a:t>30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六. </a:t>
            </a:r>
            <a:r>
              <a:rPr lang="zh-TW"/>
              <a:t>心得與反思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11700" y="1152475"/>
            <a:ext cx="41916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心得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➢"/>
            </a:pPr>
            <a:r>
              <a:rPr lang="zh-TW" sz="1600"/>
              <a:t>在這幾個月中，從用具準備到產出一張張的練習作品，到最後統整出來，真的收穫良多。不單單只是一昧的照著影片畫，更多的是</a:t>
            </a:r>
            <a:r>
              <a:rPr lang="zh-TW" sz="1600">
                <a:solidFill>
                  <a:schemeClr val="dk1"/>
                </a:solidFill>
                <a:highlight>
                  <a:srgbClr val="E06666"/>
                </a:highlight>
              </a:rPr>
              <a:t>學到很多</a:t>
            </a:r>
            <a:r>
              <a:rPr lang="zh-TW" sz="1600">
                <a:solidFill>
                  <a:schemeClr val="dk1"/>
                </a:solidFill>
                <a:highlight>
                  <a:srgbClr val="E06666"/>
                </a:highlight>
              </a:rPr>
              <a:t>可以運用在各種繪畫方式上面</a:t>
            </a:r>
            <a:r>
              <a:rPr lang="zh-TW" sz="1600">
                <a:solidFill>
                  <a:schemeClr val="dk1"/>
                </a:solidFill>
                <a:highlight>
                  <a:srgbClr val="E06666"/>
                </a:highlight>
              </a:rPr>
              <a:t>技巧。</a:t>
            </a:r>
            <a:endParaRPr sz="1600">
              <a:solidFill>
                <a:schemeClr val="dk1"/>
              </a:solidFill>
              <a:highlight>
                <a:srgbClr val="E06666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➢"/>
            </a:pPr>
            <a:r>
              <a:rPr lang="zh-TW" sz="1600"/>
              <a:t>除了網路上的資源外，身邊會畫素描的</a:t>
            </a:r>
            <a:r>
              <a:rPr lang="zh-TW" sz="1600">
                <a:solidFill>
                  <a:schemeClr val="dk1"/>
                </a:solidFill>
                <a:highlight>
                  <a:srgbClr val="E06666"/>
                </a:highlight>
              </a:rPr>
              <a:t>親朋好友也會給我建議</a:t>
            </a:r>
            <a:r>
              <a:rPr lang="zh-TW" sz="1600"/>
              <a:t>，像是陰影要再重一點，物體線條要用陰影帶出等，很感謝他們不吝嗇的指導和分享。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50" name="Google Shape;150;p23"/>
          <p:cNvSpPr txBox="1"/>
          <p:nvPr>
            <p:ph idx="2" type="body"/>
          </p:nvPr>
        </p:nvSpPr>
        <p:spPr>
          <a:xfrm>
            <a:off x="4832400" y="1152475"/>
            <a:ext cx="42474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/>
              <a:t>反思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➢"/>
            </a:pPr>
            <a:r>
              <a:rPr lang="zh-TW" sz="1600"/>
              <a:t>遇到的問題和困難：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/>
              <a:t>在畫素描的過程中，時常有</a:t>
            </a:r>
            <a:r>
              <a:rPr lang="zh-TW" sz="1600">
                <a:solidFill>
                  <a:schemeClr val="dk1"/>
                </a:solidFill>
                <a:highlight>
                  <a:srgbClr val="E06666"/>
                </a:highlight>
              </a:rPr>
              <a:t>筆觸控制不好</a:t>
            </a:r>
            <a:r>
              <a:rPr lang="zh-TW" sz="1600"/>
              <a:t>的問題，像是線條不夠一致，導致我在後面常常過度依賴使用衛生紙或紙筆暈染，這樣的話作品可能就</a:t>
            </a:r>
            <a:r>
              <a:rPr lang="zh-TW" sz="1600">
                <a:solidFill>
                  <a:schemeClr val="dk1"/>
                </a:solidFill>
                <a:highlight>
                  <a:srgbClr val="E06666"/>
                </a:highlight>
              </a:rPr>
              <a:t>沒有那麼乾淨</a:t>
            </a:r>
            <a:r>
              <a:rPr lang="zh-TW" sz="1600"/>
              <a:t>，筆觸也很模糊。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➢"/>
            </a:pPr>
            <a:r>
              <a:rPr lang="zh-TW" sz="1600"/>
              <a:t>解決方法：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1600"/>
              <a:t>試著練習線條的描繪，可以</a:t>
            </a:r>
            <a:r>
              <a:rPr lang="zh-TW" sz="1600">
                <a:solidFill>
                  <a:schemeClr val="dk1"/>
                </a:solidFill>
                <a:highlight>
                  <a:srgbClr val="E06666"/>
                </a:highlight>
              </a:rPr>
              <a:t>調整握筆姿勢</a:t>
            </a:r>
            <a:r>
              <a:rPr lang="zh-TW" sz="1600"/>
              <a:t>，且下手的時候盡可能由輕到重，可避免以上情況。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七. </a:t>
            </a:r>
            <a:r>
              <a:rPr lang="zh-TW"/>
              <a:t>學習資源－Youtube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50" y="1112200"/>
            <a:ext cx="7447675" cy="219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 rotWithShape="1">
          <a:blip r:embed="rId4">
            <a:alphaModFix/>
          </a:blip>
          <a:srcRect b="2680" l="5891" r="0" t="-2679"/>
          <a:stretch/>
        </p:blipFill>
        <p:spPr>
          <a:xfrm>
            <a:off x="6670801" y="2739699"/>
            <a:ext cx="2410199" cy="23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1100" y="2810101"/>
            <a:ext cx="2302150" cy="22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493350" y="3537475"/>
            <a:ext cx="3400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rage"/>
              <a:buChar char="●"/>
            </a:pPr>
            <a:r>
              <a:rPr lang="zh-TW" sz="16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說明清晰且詳細</a:t>
            </a:r>
            <a:endParaRPr sz="16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rage"/>
              <a:buChar char="●"/>
            </a:pPr>
            <a:r>
              <a:rPr lang="zh-TW" sz="16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素描題材選擇很多</a:t>
            </a:r>
            <a:endParaRPr sz="16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七</a:t>
            </a:r>
            <a:r>
              <a:rPr lang="zh-TW"/>
              <a:t>. 學習資源</a:t>
            </a:r>
            <a:r>
              <a:rPr lang="zh-TW"/>
              <a:t>－Youtube</a:t>
            </a:r>
            <a:endParaRPr/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96650"/>
            <a:ext cx="7786476" cy="22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3750" y="2571750"/>
            <a:ext cx="2279700" cy="247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311700" y="3694900"/>
            <a:ext cx="3774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rage"/>
              <a:buChar char="●"/>
            </a:pPr>
            <a:r>
              <a:rPr lang="zh-TW" sz="16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提供許多部位和細節的教學</a:t>
            </a:r>
            <a:endParaRPr sz="16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verage"/>
              <a:buChar char="●"/>
            </a:pPr>
            <a:r>
              <a:rPr lang="zh-TW" sz="16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題材多元，頻道內容豐富有趣</a:t>
            </a:r>
            <a:endParaRPr sz="16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七</a:t>
            </a:r>
            <a:r>
              <a:rPr lang="zh-TW"/>
              <a:t>. 學習資源－Twitter&amp;Pinterest</a:t>
            </a:r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2554974" cy="25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0963" y="1017725"/>
            <a:ext cx="2244949" cy="41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0225" y="946392"/>
            <a:ext cx="2630475" cy="175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 rotWithShape="1">
          <a:blip r:embed="rId6">
            <a:alphaModFix/>
          </a:blip>
          <a:srcRect b="35367" l="0" r="0" t="0"/>
          <a:stretch/>
        </p:blipFill>
        <p:spPr>
          <a:xfrm>
            <a:off x="6020225" y="2928650"/>
            <a:ext cx="2630475" cy="2151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/>
          <p:nvPr/>
        </p:nvSpPr>
        <p:spPr>
          <a:xfrm rot="5400000">
            <a:off x="1190329" y="3783579"/>
            <a:ext cx="797700" cy="8934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報告結束</a:t>
            </a:r>
            <a:endParaRPr/>
          </a:p>
        </p:txBody>
      </p:sp>
      <p:sp>
        <p:nvSpPr>
          <p:cNvPr id="183" name="Google Shape;183;p27"/>
          <p:cNvSpPr txBox="1"/>
          <p:nvPr/>
        </p:nvSpPr>
        <p:spPr>
          <a:xfrm>
            <a:off x="490250" y="3243550"/>
            <a:ext cx="6140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Average"/>
                <a:ea typeface="Average"/>
                <a:cs typeface="Average"/>
                <a:sym typeface="Average"/>
              </a:rPr>
              <a:t>感謝您的聆聽</a:t>
            </a:r>
            <a:endParaRPr sz="20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0925" y="989325"/>
            <a:ext cx="4654403" cy="329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986700" y="62975"/>
            <a:ext cx="604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一. </a:t>
            </a:r>
            <a:r>
              <a:rPr lang="zh-TW"/>
              <a:t>主題摘要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本次計畫內容主要是透過自主學習，藉由網路、書籍等資源學會素描這項技能。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/>
              <a:t>包括學習筆觸的呈現、光線明暗變化、軟橡皮以及紙筆等用具的使用試著去畫出靜物的樣貌，並從中獲得不同的收穫。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/>
              <a:t>此外，在本次計畫中也進一步練習了人體部位比例的呈現，有助於在未來畫圖的過程中能更完美呈現人物的完整性。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二. </a:t>
            </a:r>
            <a:r>
              <a:rPr lang="zh-TW"/>
              <a:t>動機與目的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會想透過自主學習來練習素描主要是因為當初在</a:t>
            </a:r>
            <a:r>
              <a:rPr lang="zh-TW">
                <a:solidFill>
                  <a:schemeClr val="dk1"/>
                </a:solidFill>
                <a:highlight>
                  <a:srgbClr val="E06666"/>
                </a:highlight>
              </a:rPr>
              <a:t>思考自己未來的進路</a:t>
            </a:r>
            <a:r>
              <a:rPr lang="zh-TW"/>
              <a:t>，在這之中</a:t>
            </a:r>
            <a:r>
              <a:rPr lang="zh-TW">
                <a:solidFill>
                  <a:schemeClr val="dk1"/>
                </a:solidFill>
                <a:highlight>
                  <a:srgbClr val="E06666"/>
                </a:highlight>
              </a:rPr>
              <a:t>有了考一般大學及術科考試的想法</a:t>
            </a:r>
            <a:r>
              <a:rPr lang="zh-TW"/>
              <a:t>。對於從來沒有上過畫室的我，素描對我來說是既陌生又熟悉的項目，而自己在這之前也不曾自行研究並練習過。因此，想利用這個計畫，讓自己學習這項技能。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>
                <a:solidFill>
                  <a:schemeClr val="dk1"/>
                </a:solidFill>
                <a:highlight>
                  <a:srgbClr val="E06666"/>
                </a:highlight>
              </a:rPr>
              <a:t>提升自己的畫技</a:t>
            </a:r>
            <a:r>
              <a:rPr lang="zh-TW"/>
              <a:t>：以前在畫圖的時候，一些細節像是手部的呈現或是人物以外的物品都不會特別雕琢，總是草率的帶過去或藏起來。這樣導致我的畫技一直原步踏地，長時間以來沒有明顯的進步。在計畫過程中，我研究了一些部位比例和細節的畫法，不管是在插畫還是素描等地方都能</a:t>
            </a:r>
            <a:r>
              <a:rPr lang="zh-TW">
                <a:solidFill>
                  <a:schemeClr val="dk1"/>
                </a:solidFill>
                <a:highlight>
                  <a:srgbClr val="E06666"/>
                </a:highlight>
              </a:rPr>
              <a:t>利用這次的學習去改善以前的缺點</a:t>
            </a:r>
            <a:r>
              <a:rPr lang="zh-TW"/>
              <a:t>，期盼自己畫技能有大幅度的提升。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 b="0" l="34653" r="0" t="1700"/>
          <a:stretch/>
        </p:blipFill>
        <p:spPr>
          <a:xfrm rot="10800000">
            <a:off x="5207375" y="709274"/>
            <a:ext cx="3452600" cy="364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850" y="1009888"/>
            <a:ext cx="4553349" cy="31237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1719600" y="2025925"/>
            <a:ext cx="661200" cy="6927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5684275" y="2031175"/>
            <a:ext cx="661200" cy="682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 rot="1137165">
            <a:off x="5458783" y="709345"/>
            <a:ext cx="661354" cy="917603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434850" y="430375"/>
            <a:ext cx="189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過去畫作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34850" y="4419200"/>
            <a:ext cx="591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➔"/>
            </a:pPr>
            <a:r>
              <a:rPr lang="zh-TW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細節部分不夠完美、會常常把不擅長畫的部分藏起來或草草帶過。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三、學習進度及時間表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311700" y="1152474"/>
            <a:ext cx="3999900" cy="15537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9月</a:t>
            </a:r>
            <a:endParaRPr sz="2000"/>
          </a:p>
        </p:txBody>
      </p:sp>
      <p:sp>
        <p:nvSpPr>
          <p:cNvPr id="92" name="Google Shape;92;p17"/>
          <p:cNvSpPr/>
          <p:nvPr/>
        </p:nvSpPr>
        <p:spPr>
          <a:xfrm>
            <a:off x="373350" y="3012700"/>
            <a:ext cx="3876600" cy="111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93" name="Google Shape;93;p17"/>
          <p:cNvSpPr/>
          <p:nvPr/>
        </p:nvSpPr>
        <p:spPr>
          <a:xfrm>
            <a:off x="4832400" y="3012700"/>
            <a:ext cx="3876600" cy="111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4894050" y="1458875"/>
            <a:ext cx="3876600" cy="111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973650" y="1405125"/>
            <a:ext cx="3309000" cy="1220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TW"/>
              <a:t>畫材準備、尋找學習資源、類型和安排進度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TW"/>
              <a:t>基礎幾何素描練習（構圖、明暗表現、以陰影呈現物體及底色鋪陳）</a:t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311700" y="3012925"/>
            <a:ext cx="4044600" cy="15537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10</a:t>
            </a:r>
            <a:r>
              <a:rPr lang="zh-TW" sz="2000"/>
              <a:t>月</a:t>
            </a:r>
            <a:endParaRPr sz="2000"/>
          </a:p>
        </p:txBody>
      </p:sp>
      <p:sp>
        <p:nvSpPr>
          <p:cNvPr id="97" name="Google Shape;97;p17"/>
          <p:cNvSpPr/>
          <p:nvPr/>
        </p:nvSpPr>
        <p:spPr>
          <a:xfrm>
            <a:off x="986700" y="3170425"/>
            <a:ext cx="3282900" cy="1220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TW"/>
              <a:t>研究人臉比例及細節描繪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TW"/>
              <a:t>根據比例嘗試畫出寫實畫風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TW"/>
              <a:t>素描以外的繪畫方式能善加運用比例原則</a:t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4832400" y="1152474"/>
            <a:ext cx="3999900" cy="1553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11月</a:t>
            </a:r>
            <a:endParaRPr sz="2000"/>
          </a:p>
        </p:txBody>
      </p:sp>
      <p:sp>
        <p:nvSpPr>
          <p:cNvPr id="99" name="Google Shape;99;p17"/>
          <p:cNvSpPr/>
          <p:nvPr/>
        </p:nvSpPr>
        <p:spPr>
          <a:xfrm>
            <a:off x="5487750" y="1458863"/>
            <a:ext cx="3282900" cy="111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TW"/>
              <a:t>靜物練習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TW"/>
              <a:t>熟悉用具使用時機及表現方式，並加入自己的想法去做修改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TW"/>
              <a:t>比較過去與現在繪製的差異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4832400" y="3012725"/>
            <a:ext cx="3999900" cy="15537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12月</a:t>
            </a:r>
            <a:endParaRPr sz="2000"/>
          </a:p>
        </p:txBody>
      </p:sp>
      <p:sp>
        <p:nvSpPr>
          <p:cNvPr id="101" name="Google Shape;101;p17"/>
          <p:cNvSpPr/>
          <p:nvPr/>
        </p:nvSpPr>
        <p:spPr>
          <a:xfrm>
            <a:off x="5487750" y="3170213"/>
            <a:ext cx="3282900" cy="111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TW"/>
              <a:t>了解大部分技巧及廣泛運用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TW"/>
              <a:t>嘗試不看教學只看著圖片或物體直接描繪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zh-TW"/>
              <a:t>表現出物體本身材質與觸感表現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四-1. </a:t>
            </a:r>
            <a:r>
              <a:rPr lang="zh-TW"/>
              <a:t>作品成果－幾何石膏素描練習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b="0" l="4613" r="3659" t="8181"/>
          <a:stretch/>
        </p:blipFill>
        <p:spPr>
          <a:xfrm>
            <a:off x="70850" y="1571750"/>
            <a:ext cx="4240748" cy="299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 b="8164" l="1507" r="3109" t="0"/>
          <a:stretch/>
        </p:blipFill>
        <p:spPr>
          <a:xfrm>
            <a:off x="4734884" y="1571750"/>
            <a:ext cx="4409114" cy="299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4572000" y="3491875"/>
            <a:ext cx="1406700" cy="1493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1886700" y="3673063"/>
            <a:ext cx="24249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❖"/>
            </a:pPr>
            <a:r>
              <a:rPr lang="zh-TW">
                <a:latin typeface="Average"/>
                <a:ea typeface="Average"/>
                <a:cs typeface="Average"/>
                <a:sym typeface="Average"/>
              </a:rPr>
              <a:t>物體線條不夠端正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❖"/>
            </a:pPr>
            <a:r>
              <a:rPr lang="zh-TW">
                <a:latin typeface="Average"/>
                <a:ea typeface="Average"/>
                <a:cs typeface="Average"/>
                <a:sym typeface="Average"/>
              </a:rPr>
              <a:t>「抹」的動作不夠確實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❖"/>
            </a:pPr>
            <a:r>
              <a:rPr lang="zh-TW">
                <a:latin typeface="Average"/>
                <a:ea typeface="Average"/>
                <a:cs typeface="Average"/>
                <a:sym typeface="Average"/>
              </a:rPr>
              <a:t>線條過於僵硬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6550075" y="3491875"/>
            <a:ext cx="26976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❖"/>
            </a:pPr>
            <a:r>
              <a:rPr lang="zh-TW">
                <a:latin typeface="Average"/>
                <a:ea typeface="Average"/>
                <a:cs typeface="Average"/>
                <a:sym typeface="Average"/>
              </a:rPr>
              <a:t>陰影過度不夠自然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❖"/>
            </a:pPr>
            <a:r>
              <a:rPr lang="zh-TW">
                <a:latin typeface="Average"/>
                <a:ea typeface="Average"/>
                <a:cs typeface="Average"/>
                <a:sym typeface="Average"/>
              </a:rPr>
              <a:t>過度依賴線條而不是透過陰影呈現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rage"/>
              <a:buChar char="❖"/>
            </a:pPr>
            <a:r>
              <a:rPr lang="zh-TW">
                <a:latin typeface="Average"/>
                <a:ea typeface="Average"/>
                <a:cs typeface="Average"/>
                <a:sym typeface="Average"/>
              </a:rPr>
              <a:t>沒有確保畫面整潔乾淨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四</a:t>
            </a:r>
            <a:r>
              <a:rPr lang="zh-TW"/>
              <a:t>-2. 作品成果－</a:t>
            </a:r>
            <a:r>
              <a:rPr lang="zh-TW"/>
              <a:t>人臉比例與手的畫法研究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5103" l="6114" r="35816" t="4896"/>
          <a:stretch/>
        </p:blipFill>
        <p:spPr>
          <a:xfrm>
            <a:off x="608000" y="1152475"/>
            <a:ext cx="3407324" cy="3728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0" name="Google Shape;120;p19"/>
          <p:cNvPicPr preferRelativeResize="0"/>
          <p:nvPr/>
        </p:nvPicPr>
        <p:blipFill rotWithShape="1">
          <a:blip r:embed="rId4">
            <a:alphaModFix/>
          </a:blip>
          <a:srcRect b="5107" l="31238" r="0" t="2033"/>
          <a:stretch/>
        </p:blipFill>
        <p:spPr>
          <a:xfrm>
            <a:off x="4832393" y="1152475"/>
            <a:ext cx="3905183" cy="37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四-3. 作品成果－手的畫法細節部分</a:t>
            </a:r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b="19365" l="0" r="64944" t="1882"/>
          <a:stretch/>
        </p:blipFill>
        <p:spPr>
          <a:xfrm>
            <a:off x="5600725" y="1059725"/>
            <a:ext cx="2501612" cy="3973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/>
          <p:nvPr/>
        </p:nvSpPr>
        <p:spPr>
          <a:xfrm>
            <a:off x="3718224" y="2571750"/>
            <a:ext cx="1499400" cy="73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100" y="1017725"/>
            <a:ext cx="2235024" cy="397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四</a:t>
            </a:r>
            <a:r>
              <a:rPr lang="zh-TW"/>
              <a:t>-4. 作品成果－</a:t>
            </a:r>
            <a:r>
              <a:rPr lang="zh-TW"/>
              <a:t>靜物練習(Before&amp;After)</a:t>
            </a:r>
            <a:endParaRPr/>
          </a:p>
        </p:txBody>
      </p: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311700" y="1065600"/>
            <a:ext cx="2490900" cy="4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800"/>
              <a:t>2021/9月</a:t>
            </a:r>
            <a:endParaRPr sz="1800"/>
          </a:p>
        </p:txBody>
      </p:sp>
      <p:sp>
        <p:nvSpPr>
          <p:cNvPr id="135" name="Google Shape;135;p21"/>
          <p:cNvSpPr txBox="1"/>
          <p:nvPr>
            <p:ph idx="2" type="body"/>
          </p:nvPr>
        </p:nvSpPr>
        <p:spPr>
          <a:xfrm>
            <a:off x="4832400" y="1065475"/>
            <a:ext cx="2274000" cy="4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800"/>
              <a:t>2021/12月</a:t>
            </a:r>
            <a:endParaRPr sz="1800"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1436" l="6776" r="5779" t="4684"/>
          <a:stretch/>
        </p:blipFill>
        <p:spPr>
          <a:xfrm>
            <a:off x="4581967" y="1477900"/>
            <a:ext cx="4500756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b="1319" l="7326" r="6888" t="3731"/>
          <a:stretch/>
        </p:blipFill>
        <p:spPr>
          <a:xfrm>
            <a:off x="51300" y="1499775"/>
            <a:ext cx="4316257" cy="337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