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66" r:id="rId4"/>
    <p:sldId id="281" r:id="rId5"/>
    <p:sldId id="265" r:id="rId6"/>
    <p:sldId id="257" r:id="rId7"/>
    <p:sldId id="279" r:id="rId8"/>
    <p:sldId id="259" r:id="rId9"/>
    <p:sldId id="260" r:id="rId10"/>
    <p:sldId id="261" r:id="rId11"/>
    <p:sldId id="262" r:id="rId12"/>
    <p:sldId id="267" r:id="rId13"/>
    <p:sldId id="286" r:id="rId14"/>
    <p:sldId id="285" r:id="rId15"/>
    <p:sldId id="283" r:id="rId16"/>
    <p:sldId id="276" r:id="rId17"/>
    <p:sldId id="277" r:id="rId18"/>
    <p:sldId id="270" r:id="rId19"/>
    <p:sldId id="271" r:id="rId20"/>
    <p:sldId id="275" r:id="rId21"/>
    <p:sldId id="282" r:id="rId22"/>
    <p:sldId id="278" r:id="rId23"/>
    <p:sldId id="274" r:id="rId24"/>
    <p:sldId id="287" r:id="rId25"/>
    <p:sldId id="273" r:id="rId26"/>
    <p:sldId id="268" r:id="rId27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66FF"/>
    <a:srgbClr val="FF00FF"/>
    <a:srgbClr val="FFCCFF"/>
    <a:srgbClr val="0000FF"/>
    <a:srgbClr val="990033"/>
    <a:srgbClr val="FD1913"/>
    <a:srgbClr val="00FF00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>
      <p:cViewPr>
        <p:scale>
          <a:sx n="114" d="100"/>
          <a:sy n="114" d="100"/>
        </p:scale>
        <p:origin x="-48" y="18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F8964-8010-46C2-B6F8-75DE87D9A35B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5736-08C3-474D-B56B-5293F3CF98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19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5736-08C3-474D-B56B-5293F3CF988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59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7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0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49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57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85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94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44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90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04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68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32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B5753-6448-4C8F-B44C-166535C9CA95}" type="datetimeFigureOut">
              <a:rPr lang="zh-TW" altLang="en-US" smtClean="0"/>
              <a:t>2020/5/14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72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9.png"/><Relationship Id="rId3" Type="http://schemas.openxmlformats.org/officeDocument/2006/relationships/slide" Target="slide26.xml"/><Relationship Id="rId7" Type="http://schemas.openxmlformats.org/officeDocument/2006/relationships/slide" Target="slide5.xml"/><Relationship Id="rId12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slide" Target="slide6.xml"/><Relationship Id="rId15" Type="http://schemas.openxmlformats.org/officeDocument/2006/relationships/slide" Target="slide18.xml"/><Relationship Id="rId10" Type="http://schemas.openxmlformats.org/officeDocument/2006/relationships/image" Target="../media/image6.jpeg"/><Relationship Id="rId4" Type="http://schemas.openxmlformats.org/officeDocument/2006/relationships/image" Target="../media/image3.jpg"/><Relationship Id="rId9" Type="http://schemas.openxmlformats.org/officeDocument/2006/relationships/image" Target="../media/image5.gif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13.jpeg"/><Relationship Id="rId7" Type="http://schemas.openxmlformats.org/officeDocument/2006/relationships/image" Target="../media/image6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5.gi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440"/>
            <a:ext cx="9144000" cy="62458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8" y="4365104"/>
            <a:ext cx="3250108" cy="24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64999">
              <a:schemeClr val="bg1"/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餐飲管理科</a:t>
            </a:r>
            <a:endParaRPr lang="zh-TW" altLang="en-US" sz="6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83690" r="11797" b="2938"/>
          <a:stretch/>
        </p:blipFill>
        <p:spPr>
          <a:xfrm>
            <a:off x="35496" y="5556473"/>
            <a:ext cx="8820472" cy="118489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655" y="803259"/>
            <a:ext cx="9073008" cy="5013156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年設立</a:t>
            </a:r>
            <a:r>
              <a:rPr lang="zh-TW" altLang="en-US" sz="28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餐飲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zh-TW" altLang="en-US" sz="28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鑑於全民休閒意識提升，觀光產業、休閒發展及餐飲事業等專業人力需求增加之趨勢，以培養未來餐飲產業所需之基礎人才，並配合休閒、餐旅相關產業之發展，傳授理論與實務，培養學生基本能力及增進職場服務適應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zh-TW" altLang="en-US" sz="2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/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64839" r="91403" b="3131"/>
          <a:stretch/>
        </p:blipFill>
        <p:spPr>
          <a:xfrm>
            <a:off x="213420" y="2961124"/>
            <a:ext cx="600619" cy="24841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60449" y="5577511"/>
            <a:ext cx="8178824" cy="118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餐飲服務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飲料調製丙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中餐廚師丙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烘焙檢定丙級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5.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領團人員證照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英日檢定  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4427984" y="5733256"/>
            <a:ext cx="288032" cy="144016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4427984" y="6059712"/>
            <a:ext cx="288032" cy="88392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5397541" y="5733256"/>
            <a:ext cx="216024" cy="148208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4738318" y="5640687"/>
            <a:ext cx="68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原場考照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14038" y="2911584"/>
            <a:ext cx="8329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培養學生雙語能力。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輔導學生考取相關證照及各類科大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各年級僅招收一班。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師資教學及實務經驗豐富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商業及餐旅課程，增進餐飲及管理能力。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培養餐飲服務產業基層人才，並與大專院校接軌。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46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廣告技術科</a:t>
            </a:r>
            <a:endParaRPr lang="zh-TW" altLang="en-US" sz="6600" dirty="0">
              <a:solidFill>
                <a:srgbClr val="990033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77696"/>
          <a:stretch/>
        </p:blipFill>
        <p:spPr>
          <a:xfrm>
            <a:off x="144965" y="5517232"/>
            <a:ext cx="8902681" cy="127218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664" y="1052736"/>
            <a:ext cx="8728832" cy="4641379"/>
          </a:xfrm>
        </p:spPr>
        <p:txBody>
          <a:bodyPr>
            <a:normAutofit/>
          </a:bodyPr>
          <a:lstStyle/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年成立，為</a:t>
            </a:r>
            <a:r>
              <a:rPr lang="zh-TW" altLang="en-US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實用技能學程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，夜間上課，擁有優良師資與專業設備，在校三年習得繪畫、設計、電腦繪圖、插畫、排版、廣告設計等專業技能。</a:t>
            </a:r>
            <a:endParaRPr lang="zh-TW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" t="43465" r="91085" b="2299"/>
          <a:stretch/>
        </p:blipFill>
        <p:spPr>
          <a:xfrm>
            <a:off x="35496" y="2420889"/>
            <a:ext cx="713678" cy="311354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03648" y="5678448"/>
            <a:ext cx="7294163" cy="964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印前製程丙級 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視覺傳達設計丙級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印前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製程乙級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視覺傳達設計乙級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28" y="33473"/>
            <a:ext cx="692696" cy="69269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2420889"/>
            <a:ext cx="84147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課程活潑多元，培養設計之專業人才。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將設計課程應用於生活及商品上。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定期舉辦專業講座及研習。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輔導同學參加乙、丙級技能檢定，取得專業證照。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舉辦校外業界參訪，強化流行趨勢敏銳度與設計美感。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專業設備新穎，學習環境優良。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97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唸</a:t>
            </a: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進修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部可以升大學嗎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61662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</a:t>
            </a:r>
            <a:r>
              <a:rPr lang="en-US" altLang="zh-TW" dirty="0"/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進修部的升學管道跟日間部完全一樣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能選擇科技大學也能報考一般大學。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進修部</a:t>
            </a:r>
            <a:r>
              <a:rPr lang="zh-TW" altLang="en-US" sz="3800" b="1" dirty="0" smtClean="0"/>
              <a:t>獨招</a:t>
            </a:r>
            <a:r>
              <a:rPr lang="zh-TW" altLang="en-US" b="1" dirty="0" smtClean="0"/>
              <a:t>。</a:t>
            </a:r>
            <a:endParaRPr lang="zh-TW" altLang="en-US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69132" y="4906034"/>
            <a:ext cx="2088232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一般大學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00092" y="5843110"/>
            <a:ext cx="2088232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科技大學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520" y="2666099"/>
            <a:ext cx="1368152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寒假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63688" y="2666513"/>
            <a:ext cx="1368152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七月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347864" y="2528013"/>
            <a:ext cx="1152128" cy="147732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特殊選材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獨招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142768" y="3164775"/>
            <a:ext cx="79208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繁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星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85160" y="3073434"/>
            <a:ext cx="115212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技優甄審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28284" y="4100879"/>
            <a:ext cx="720080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甄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965726" y="4100879"/>
            <a:ext cx="648072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293418" y="2528013"/>
            <a:ext cx="132038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統測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高職內容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五月初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827584" y="3866842"/>
            <a:ext cx="792088" cy="103919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2195736" y="3845508"/>
            <a:ext cx="0" cy="103919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stCxn id="8" idx="2"/>
          </p:cNvCxnSpPr>
          <p:nvPr/>
        </p:nvCxnSpPr>
        <p:spPr>
          <a:xfrm flipH="1">
            <a:off x="2915816" y="4005341"/>
            <a:ext cx="1008112" cy="900693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5508104" y="4347074"/>
            <a:ext cx="290717" cy="160220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6588224" y="4322906"/>
            <a:ext cx="0" cy="1520204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>
            <a:off x="7380312" y="5301208"/>
            <a:ext cx="864096" cy="720080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7128284" y="5301208"/>
            <a:ext cx="252028" cy="54190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7614338" y="3728342"/>
            <a:ext cx="0" cy="49274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8289762" y="3673599"/>
            <a:ext cx="0" cy="49274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4608004" y="4526184"/>
            <a:ext cx="79208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獨招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>
          <a:xfrm>
            <a:off x="5250780" y="5589240"/>
            <a:ext cx="257324" cy="439763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 rot="19379982">
            <a:off x="751046" y="3765692"/>
            <a:ext cx="32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個人申請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267744" y="3784272"/>
            <a:ext cx="32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統一分發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765">
            <a:off x="5208582" y="2604874"/>
            <a:ext cx="688951" cy="6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319">
            <a:off x="5332853" y="4212053"/>
            <a:ext cx="700917" cy="6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3563888" y="5264040"/>
            <a:ext cx="1152128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特殊選材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獨招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cxnSp>
        <p:nvCxnSpPr>
          <p:cNvPr id="32" name="直線單箭頭接點 31"/>
          <p:cNvCxnSpPr/>
          <p:nvPr/>
        </p:nvCxnSpPr>
        <p:spPr>
          <a:xfrm>
            <a:off x="4563616" y="6453336"/>
            <a:ext cx="944488" cy="0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069"/>
            <a:ext cx="4769507" cy="6741368"/>
          </a:xfrm>
        </p:spPr>
      </p:pic>
      <p:grpSp>
        <p:nvGrpSpPr>
          <p:cNvPr id="13" name="群組 12"/>
          <p:cNvGrpSpPr/>
          <p:nvPr/>
        </p:nvGrpSpPr>
        <p:grpSpPr>
          <a:xfrm>
            <a:off x="1331640" y="2620813"/>
            <a:ext cx="228996" cy="3391708"/>
            <a:chOff x="3838948" y="2636912"/>
            <a:chExt cx="228996" cy="3391708"/>
          </a:xfrm>
        </p:grpSpPr>
        <p:sp>
          <p:nvSpPr>
            <p:cNvPr id="6" name="橢圓 5"/>
            <p:cNvSpPr/>
            <p:nvPr/>
          </p:nvSpPr>
          <p:spPr>
            <a:xfrm>
              <a:off x="3851920" y="2636912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3838948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/>
            <p:cNvSpPr/>
            <p:nvPr/>
          </p:nvSpPr>
          <p:spPr>
            <a:xfrm>
              <a:off x="3848054" y="350100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3848054" y="378904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3851920" y="5812596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3851920" y="558924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橢圓 11"/>
            <p:cNvSpPr/>
            <p:nvPr/>
          </p:nvSpPr>
          <p:spPr>
            <a:xfrm>
              <a:off x="3851920" y="4725144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58" y="42862"/>
            <a:ext cx="4449763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1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1" cy="6858000"/>
          </a:xfrm>
        </p:spPr>
      </p:pic>
      <p:sp>
        <p:nvSpPr>
          <p:cNvPr id="6" name="橢圓 5"/>
          <p:cNvSpPr/>
          <p:nvPr/>
        </p:nvSpPr>
        <p:spPr>
          <a:xfrm>
            <a:off x="4139952" y="908720"/>
            <a:ext cx="5040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67" y="2924944"/>
            <a:ext cx="530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83" y="4509120"/>
            <a:ext cx="530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" y="260648"/>
            <a:ext cx="8736570" cy="6350155"/>
          </a:xfrm>
        </p:spPr>
      </p:pic>
      <p:sp>
        <p:nvSpPr>
          <p:cNvPr id="5" name="橢圓 4"/>
          <p:cNvSpPr/>
          <p:nvPr/>
        </p:nvSpPr>
        <p:spPr>
          <a:xfrm>
            <a:off x="4394531" y="1196752"/>
            <a:ext cx="28803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267715" y="2924944"/>
            <a:ext cx="326587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245413" y="4077072"/>
            <a:ext cx="32658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234262" y="5229200"/>
            <a:ext cx="32658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4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824536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"/>
            <a:ext cx="4448235" cy="6813376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979712" y="1988840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772528" y="2501279"/>
            <a:ext cx="406618" cy="507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989237" y="3008549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979712" y="393305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970187" y="4912593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6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3419872" y="501317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99392"/>
            <a:ext cx="5256584" cy="70602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t="11884" r="1684" b="25797"/>
          <a:stretch/>
        </p:blipFill>
        <p:spPr bwMode="auto">
          <a:xfrm>
            <a:off x="107504" y="2204864"/>
            <a:ext cx="8746435" cy="42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528">
            <a:off x="5099385" y="271579"/>
            <a:ext cx="3609280" cy="5242190"/>
          </a:xfrm>
        </p:spPr>
      </p:pic>
      <p:sp>
        <p:nvSpPr>
          <p:cNvPr id="9" name="橢圓 8"/>
          <p:cNvSpPr/>
          <p:nvPr/>
        </p:nvSpPr>
        <p:spPr>
          <a:xfrm>
            <a:off x="3323134" y="481410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460461" y="3319384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824711" y="3179244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975881" y="3644066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486361" y="2420888"/>
            <a:ext cx="221543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034036" y="1187227"/>
            <a:ext cx="110771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6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g\AppData\Local\Microsoft\Windows\Temporary Internet Files\Content.IE5\OMFF6PEH\Study%20Skills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32856"/>
            <a:ext cx="4968552" cy="43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 rot="21052589">
            <a:off x="4786067" y="581635"/>
            <a:ext cx="4166444" cy="1475749"/>
          </a:xfrm>
          <a:prstGeom prst="cloudCallout">
            <a:avLst>
              <a:gd name="adj1" fmla="val -70346"/>
              <a:gd name="adj2" fmla="val 2672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進修部只有</a:t>
            </a:r>
            <a:endParaRPr lang="en-US" altLang="zh-TW" sz="2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坐在教室裡上課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圖說文字 1"/>
          <p:cNvSpPr/>
          <p:nvPr/>
        </p:nvSpPr>
        <p:spPr>
          <a:xfrm>
            <a:off x="5652120" y="3741708"/>
            <a:ext cx="3391036" cy="2279579"/>
          </a:xfrm>
          <a:prstGeom prst="wedgeRoundRectCallout">
            <a:avLst>
              <a:gd name="adj1" fmla="val -64770"/>
              <a:gd name="adj2" fmla="val -30971"/>
              <a:gd name="adj3" fmla="val 16667"/>
            </a:avLst>
          </a:prstGeom>
          <a:noFill/>
          <a:ln w="666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NO!</a:t>
            </a:r>
          </a:p>
          <a:p>
            <a:pPr algn="ctr"/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進修部不僅有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專業課程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，也有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體育課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各類活動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與日間部相似。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2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232" y="116632"/>
            <a:ext cx="6010944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體育課程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與各類活動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C:\Program Files\Microsoft Office\MEDIA\CAGCAT10\j030148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2" y="1073596"/>
            <a:ext cx="1798625" cy="13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g\AppData\Local\Microsoft\Windows\Temporary Internet Files\Content.IE5\SPQ7J7XJ\volleyball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63118"/>
            <a:ext cx="1812287" cy="18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4475989" cy="335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57" y="3356992"/>
            <a:ext cx="4668011" cy="350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7"/>
          <a:stretch/>
        </p:blipFill>
        <p:spPr>
          <a:xfrm>
            <a:off x="2997858" y="1037645"/>
            <a:ext cx="6109840" cy="2346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7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17" y="2132856"/>
            <a:ext cx="3250108" cy="2436816"/>
          </a:xfrm>
          <a:prstGeom prst="rect">
            <a:avLst/>
          </a:prstGeom>
        </p:spPr>
      </p:pic>
      <p:sp>
        <p:nvSpPr>
          <p:cNvPr id="5" name="雲朵形圖說文字 4">
            <a:hlinkClick r:id="rId5" action="ppaction://hlinksldjump"/>
          </p:cNvPr>
          <p:cNvSpPr/>
          <p:nvPr/>
        </p:nvSpPr>
        <p:spPr>
          <a:xfrm>
            <a:off x="4139952" y="404664"/>
            <a:ext cx="4680520" cy="1224136"/>
          </a:xfrm>
          <a:prstGeom prst="cloudCallout">
            <a:avLst>
              <a:gd name="adj1" fmla="val -35918"/>
              <a:gd name="adj2" fmla="val 8992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我要唸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哪一科？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雲朵形圖說文字 5">
            <a:hlinkClick r:id="rId6" action="ppaction://hlinksldjump"/>
          </p:cNvPr>
          <p:cNvSpPr/>
          <p:nvPr/>
        </p:nvSpPr>
        <p:spPr>
          <a:xfrm>
            <a:off x="192442" y="213209"/>
            <a:ext cx="3096344" cy="1607046"/>
          </a:xfrm>
          <a:prstGeom prst="cloudCallout">
            <a:avLst>
              <a:gd name="adj1" fmla="val 47676"/>
              <a:gd name="adj2" fmla="val 6941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上課時間？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雲朵形圖說文字 6">
            <a:hlinkClick r:id="rId7" action="ppaction://hlinksldjump"/>
          </p:cNvPr>
          <p:cNvSpPr/>
          <p:nvPr/>
        </p:nvSpPr>
        <p:spPr>
          <a:xfrm>
            <a:off x="5754549" y="2155726"/>
            <a:ext cx="3302619" cy="1512168"/>
          </a:xfrm>
          <a:prstGeom prst="cloudCallout">
            <a:avLst>
              <a:gd name="adj1" fmla="val -62230"/>
              <a:gd name="adj2" fmla="val 551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註冊費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雲朵形圖說文字 7">
            <a:hlinkClick r:id="rId8" action="ppaction://hlinksldjump"/>
          </p:cNvPr>
          <p:cNvSpPr/>
          <p:nvPr/>
        </p:nvSpPr>
        <p:spPr>
          <a:xfrm rot="21200668">
            <a:off x="4847012" y="5235230"/>
            <a:ext cx="4123685" cy="1152128"/>
          </a:xfrm>
          <a:prstGeom prst="cloudCallout">
            <a:avLst>
              <a:gd name="adj1" fmla="val -34523"/>
              <a:gd name="adj2" fmla="val -14704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念進修部能繼續升學嗎？</a:t>
            </a:r>
          </a:p>
        </p:txBody>
      </p:sp>
      <p:pic>
        <p:nvPicPr>
          <p:cNvPr id="3074" name="Picture 2" descr="C:\Users\Reg\AppData\Local\Microsoft\Windows\Temporary Internet Files\Content.IE5\RSNGB5Y0\cartoonGrad[1]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9632"/>
            <a:ext cx="2483768" cy="30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eg\AppData\Local\Microsoft\Windows\Temporary Internet Files\Content.IE5\ETUOSX0M\Alarm_Clocks_20101107a[1]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DEAE3"/>
              </a:clrFrom>
              <a:clrTo>
                <a:srgbClr val="EDEA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28" y="834401"/>
            <a:ext cx="974085" cy="12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g\AppData\Local\Microsoft\Windows\Temporary Internet Files\Content.IE5\ETUOSX0M\180px-Japanese_Crest_Ume.svg[1]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402">
            <a:off x="7865537" y="241817"/>
            <a:ext cx="1022295" cy="10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g\AppData\Local\Microsoft\Windows\Temporary Internet Files\Content.IE5\ETUOSX0M\money-bags[1]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024">
            <a:off x="7831486" y="2103453"/>
            <a:ext cx="947002" cy="9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g\AppData\Local\Microsoft\Windows\Temporary Internet Files\Content.IE5\OMFF6PEH\Diploma[1]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667">
            <a:off x="6442932" y="3864399"/>
            <a:ext cx="1793017" cy="11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雲朵形圖說文字 11">
            <a:hlinkClick r:id="rId14" action="ppaction://hlinksldjump"/>
          </p:cNvPr>
          <p:cNvSpPr/>
          <p:nvPr/>
        </p:nvSpPr>
        <p:spPr>
          <a:xfrm rot="21052589">
            <a:off x="1814950" y="4859831"/>
            <a:ext cx="3660727" cy="1229691"/>
          </a:xfrm>
          <a:prstGeom prst="cloudCallout">
            <a:avLst>
              <a:gd name="adj1" fmla="val -33393"/>
              <a:gd name="adj2" fmla="val -9045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進修部能轉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日間部嗎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雲朵形圖說文字 12">
            <a:hlinkClick r:id="rId15" action="ppaction://hlinksldjump"/>
          </p:cNvPr>
          <p:cNvSpPr/>
          <p:nvPr/>
        </p:nvSpPr>
        <p:spPr>
          <a:xfrm rot="21200668">
            <a:off x="15543" y="2056165"/>
            <a:ext cx="2849515" cy="1041578"/>
          </a:xfrm>
          <a:prstGeom prst="cloudCallout">
            <a:avLst>
              <a:gd name="adj1" fmla="val 10309"/>
              <a:gd name="adj2" fmla="val 9471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比較遜色？比較無聊？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75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79100"/>
            <a:ext cx="3413760" cy="57683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26268"/>
            <a:ext cx="1584176" cy="3384375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座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/>
        </p:blipFill>
        <p:spPr>
          <a:xfrm>
            <a:off x="-252536" y="3352800"/>
            <a:ext cx="6034617" cy="35052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94770"/>
            <a:ext cx="3923928" cy="29429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/>
          <a:stretch/>
        </p:blipFill>
        <p:spPr>
          <a:xfrm>
            <a:off x="4802113" y="116632"/>
            <a:ext cx="4334618" cy="35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24544" y="-315416"/>
            <a:ext cx="2736304" cy="3240359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b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業界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參訪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" y="3501008"/>
            <a:ext cx="5689666" cy="320121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59" y="0"/>
            <a:ext cx="5467881" cy="30764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968"/>
            <a:ext cx="3803567" cy="2851389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92696"/>
            <a:ext cx="3419351" cy="256335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64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" y="3764715"/>
            <a:ext cx="4660827" cy="30932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9295209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薪火相傳</a:t>
            </a:r>
            <a:r>
              <a:rPr lang="en-US" altLang="zh-TW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經驗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傳承    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校友返校座談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8759"/>
            <a:ext cx="4828577" cy="3204617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17" y="980728"/>
            <a:ext cx="4660827" cy="3093285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70" y="699979"/>
            <a:ext cx="4660827" cy="30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807" r="-4375" b="10750"/>
          <a:stretch/>
        </p:blipFill>
        <p:spPr>
          <a:xfrm>
            <a:off x="107503" y="908720"/>
            <a:ext cx="5238327" cy="33105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-99392"/>
            <a:ext cx="8229600" cy="106613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欣賞、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節慶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活動、敬師活動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4188912" cy="31416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r="7708"/>
          <a:stretch/>
        </p:blipFill>
        <p:spPr>
          <a:xfrm>
            <a:off x="4499992" y="2874687"/>
            <a:ext cx="4626453" cy="3983313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3" y="3306020"/>
            <a:ext cx="2273267" cy="355198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r="5580" b="24099"/>
          <a:stretch/>
        </p:blipFill>
        <p:spPr>
          <a:xfrm>
            <a:off x="2264463" y="3573017"/>
            <a:ext cx="223552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1029" r="5532" b="20723"/>
          <a:stretch/>
        </p:blipFill>
        <p:spPr>
          <a:xfrm>
            <a:off x="41019" y="29240"/>
            <a:ext cx="3221372" cy="45132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/>
          <a:stretch/>
        </p:blipFill>
        <p:spPr>
          <a:xfrm>
            <a:off x="3251226" y="0"/>
            <a:ext cx="3237809" cy="2325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1" y="2420889"/>
            <a:ext cx="5909732" cy="4437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/>
          <a:stretch/>
        </p:blipFill>
        <p:spPr>
          <a:xfrm>
            <a:off x="6098796" y="23695"/>
            <a:ext cx="3003464" cy="23251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9989" r="16207" b="6766"/>
          <a:stretch/>
        </p:blipFill>
        <p:spPr>
          <a:xfrm>
            <a:off x="45855" y="4639445"/>
            <a:ext cx="3319221" cy="2180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4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2" y="6120680"/>
            <a:ext cx="692696" cy="6926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" y="0"/>
            <a:ext cx="5004050" cy="333766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9" cy="333766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" y="3302421"/>
            <a:ext cx="5246670" cy="349948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320550"/>
            <a:ext cx="5279482" cy="3521374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59446"/>
            <a:ext cx="2819400" cy="18859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34460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歲末歌唱大賽</a:t>
            </a:r>
            <a:endParaRPr lang="zh-TW" altLang="en-US" sz="6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09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chemeClr val="accent1">
                <a:lumMod val="20000"/>
                <a:lumOff val="80000"/>
              </a:schemeClr>
            </a:gs>
            <a:gs pos="61000">
              <a:schemeClr val="accent6">
                <a:lumMod val="20000"/>
                <a:lumOff val="80000"/>
              </a:schemeClr>
            </a:gs>
            <a:gs pos="82001">
              <a:schemeClr val="accent2">
                <a:lumMod val="20000"/>
                <a:lumOff val="80000"/>
              </a:schemeClr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如何報名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南商進修部？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臺南區免試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入學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免試續招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單獨招生管道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非應屆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)</a:t>
            </a:r>
            <a:r>
              <a:rPr lang="zh-TW" altLang="en-US" dirty="0" smtClean="0"/>
              <a:t>，只需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國中畢業證書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吋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照片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身分證正本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$100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報名費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不需要</a:t>
            </a:r>
            <a:r>
              <a:rPr lang="zh-TW" altLang="en-US" b="1" dirty="0" smtClean="0"/>
              <a:t>會考</a:t>
            </a:r>
            <a:r>
              <a:rPr lang="zh-TW" altLang="en-US" b="1" dirty="0"/>
              <a:t>成績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直接</a:t>
            </a:r>
            <a:r>
              <a:rPr lang="zh-TW" altLang="en-US" b="1" dirty="0"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到進修部辦公室填寫報名表</a:t>
            </a:r>
            <a:r>
              <a:rPr lang="zh-TW" altLang="en-US" dirty="0"/>
              <a:t>，先報名先選科，額滿為止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06-</a:t>
            </a:r>
            <a:r>
              <a:rPr lang="zh-TW" altLang="en-US" dirty="0" smtClean="0"/>
              <a:t> </a:t>
            </a:r>
            <a:r>
              <a:rPr lang="en-US" altLang="zh-TW" b="1" dirty="0" smtClean="0"/>
              <a:t>2647428</a:t>
            </a:r>
            <a:r>
              <a:rPr lang="zh-TW" altLang="en-US" b="1" dirty="0" smtClean="0"/>
              <a:t> </a:t>
            </a:r>
            <a:endParaRPr lang="en-US" altLang="zh-TW" b="1" dirty="0" smtClean="0"/>
          </a:p>
          <a:p>
            <a:r>
              <a:rPr lang="zh-TW" altLang="en-US" sz="2000" b="1" dirty="0" smtClean="0"/>
              <a:t>進修部網站</a:t>
            </a:r>
            <a:r>
              <a:rPr lang="zh-TW" altLang="en-US" sz="2000" b="1" dirty="0"/>
              <a:t>：</a:t>
            </a:r>
            <a:r>
              <a:rPr lang="zh-TW" altLang="en-US" sz="2000" b="1" dirty="0" smtClean="0"/>
              <a:t>台南高商首頁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＞行政單位</a:t>
            </a:r>
            <a:r>
              <a:rPr lang="en-US" altLang="zh-TW" sz="2000" b="1" dirty="0" smtClean="0"/>
              <a:t>-&gt;</a:t>
            </a:r>
            <a:r>
              <a:rPr lang="zh-TW" altLang="en-US" sz="2000" b="1" dirty="0" smtClean="0"/>
              <a:t>進修部</a:t>
            </a:r>
            <a:endParaRPr lang="zh-TW" altLang="en-US" sz="2000" b="1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55" y="4581128"/>
            <a:ext cx="1558032" cy="15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南商進修部上課時間？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2736304" cy="2736304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23" y="3356992"/>
            <a:ext cx="2952328" cy="2952328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V="1">
            <a:off x="1397968" y="4509120"/>
            <a:ext cx="509736" cy="633663"/>
          </a:xfrm>
          <a:prstGeom prst="straightConnector1">
            <a:avLst/>
          </a:prstGeom>
          <a:ln w="476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7707801" y="4149080"/>
            <a:ext cx="314511" cy="684076"/>
          </a:xfrm>
          <a:prstGeom prst="straightConnector1">
            <a:avLst/>
          </a:prstGeom>
          <a:ln w="476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1403648" y="5142783"/>
            <a:ext cx="0" cy="540060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7312142" y="4509120"/>
            <a:ext cx="324036" cy="360040"/>
          </a:xfrm>
          <a:prstGeom prst="straightConnector1">
            <a:avLst/>
          </a:prstGeom>
          <a:ln w="47625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02527" y="1078865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A: </a:t>
            </a:r>
            <a:r>
              <a:rPr lang="en-US" altLang="zh-TW" sz="2800" dirty="0" smtClean="0"/>
              <a:t> </a:t>
            </a:r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週一 至 週五 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 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6:10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10:05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四小時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三年畢業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跟日間部領相同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的畢業證書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且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共享繁星名額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，直升科大。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594">
            <a:off x="2671916" y="2800484"/>
            <a:ext cx="3568588" cy="2524191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 rot="21316121">
            <a:off x="2833086" y="5216164"/>
            <a:ext cx="3833117" cy="1336821"/>
          </a:xfrm>
          <a:prstGeom prst="wedgeEllipseCallout">
            <a:avLst>
              <a:gd name="adj1" fmla="val -59276"/>
              <a:gd name="adj2" fmla="val -392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 smtClean="0">
                <a:solidFill>
                  <a:srgbClr val="0000FF"/>
                </a:solidFill>
              </a:rPr>
              <a:t>上課時間，一半</a:t>
            </a:r>
            <a:endParaRPr lang="en-US" altLang="zh-TW" sz="25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500" b="1" dirty="0" smtClean="0">
                <a:solidFill>
                  <a:srgbClr val="0000FF"/>
                </a:solidFill>
              </a:rPr>
              <a:t>畢業證書，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一樣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 rot="21381601">
            <a:off x="4845108" y="4546662"/>
            <a:ext cx="944788" cy="24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rot="21295319">
            <a:off x="3526659" y="4059093"/>
            <a:ext cx="686353" cy="20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3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765">
            <a:off x="1877960" y="2633588"/>
            <a:ext cx="688951" cy="6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77" y="6142982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" y="162697"/>
            <a:ext cx="3142508" cy="2356141"/>
          </a:xfrm>
          <a:prstGeom prst="rect">
            <a:avLst/>
          </a:prstGeom>
        </p:spPr>
      </p:pic>
      <p:pic>
        <p:nvPicPr>
          <p:cNvPr id="3074" name="Picture 2" descr="C:\Users\Reg\AppData\Local\Microsoft\Windows\Temporary Internet Files\Content.IE5\RSNGB5Y0\cartoonGrad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9632"/>
            <a:ext cx="2483768" cy="30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g\AppData\Local\Microsoft\Windows\Temporary Internet Files\Content.IE5\OMFF6PEH\Diploma[1]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667">
            <a:off x="3745555" y="277596"/>
            <a:ext cx="1793017" cy="11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雲朵形圖說文字 11"/>
          <p:cNvSpPr/>
          <p:nvPr/>
        </p:nvSpPr>
        <p:spPr>
          <a:xfrm rot="21052589">
            <a:off x="1814950" y="4859831"/>
            <a:ext cx="3660727" cy="1229691"/>
          </a:xfrm>
          <a:prstGeom prst="cloudCallout">
            <a:avLst>
              <a:gd name="adj1" fmla="val -35826"/>
              <a:gd name="adj2" fmla="val -7968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進修部能轉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日間部嗎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2" descr="C:\Users\USER\AppData\Local\Microsoft\Windows\Temporary Internet Files\Content.IE5\DLJ4M779\5-Free-Summer-Clipart-Illustration-Of-A-Happy-Smiling-Sun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0" y="44624"/>
            <a:ext cx="23860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AppData\Local\Microsoft\Windows\Temporary Internet Files\Content.IE5\XVTB958C\graduation-149646_960_720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56" y="3753394"/>
            <a:ext cx="3256245" cy="30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雲朵形圖說文字 15"/>
          <p:cNvSpPr/>
          <p:nvPr/>
        </p:nvSpPr>
        <p:spPr>
          <a:xfrm>
            <a:off x="2627784" y="1412777"/>
            <a:ext cx="5400599" cy="2664296"/>
          </a:xfrm>
          <a:prstGeom prst="cloudCallout">
            <a:avLst>
              <a:gd name="adj1" fmla="val 17340"/>
              <a:gd name="adj2" fmla="val 7666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一、適性轉科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限轉不同科，會考成績國英數</a:t>
            </a:r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始能提出申請</a:t>
            </a:r>
            <a:endParaRPr lang="en-US" altLang="zh-TW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二、寒假參加轉學考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0680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146" y="569326"/>
            <a:ext cx="5597030" cy="97072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費？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AA6EB6"/>
              </a:clrFrom>
              <a:clrTo>
                <a:srgbClr val="AA6E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1852" b="45139"/>
          <a:stretch/>
        </p:blipFill>
        <p:spPr>
          <a:xfrm rot="20833760">
            <a:off x="343520" y="793938"/>
            <a:ext cx="1301223" cy="125074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939012" y="174387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</a:rPr>
              <a:t>書籍</a:t>
            </a:r>
            <a:r>
              <a:rPr lang="en-US" altLang="zh-TW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$2000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766887" y="1772922"/>
            <a:ext cx="211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00FF"/>
                </a:solidFill>
              </a:rPr>
              <a:t>$3000  </a:t>
            </a:r>
            <a:r>
              <a:rPr lang="en-US" altLang="zh-TW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 </a:t>
            </a:r>
            <a:r>
              <a:rPr lang="zh-TW" altLang="en-US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制服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Reg\AppData\Local\Microsoft\Windows\Temporary Internet Files\Content.IE5\Y80ITYZK\7357608430_9ea61aacca_b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44" y="713605"/>
            <a:ext cx="279810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854966"/>
              </p:ext>
            </p:extLst>
          </p:nvPr>
        </p:nvGraphicFramePr>
        <p:xfrm>
          <a:off x="899592" y="2348880"/>
          <a:ext cx="7698609" cy="3744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5330"/>
                <a:gridCol w="417108"/>
                <a:gridCol w="553581"/>
                <a:gridCol w="1014897"/>
                <a:gridCol w="738106"/>
                <a:gridCol w="738106"/>
                <a:gridCol w="738106"/>
                <a:gridCol w="1014897"/>
                <a:gridCol w="1014897"/>
                <a:gridCol w="553581"/>
              </a:tblGrid>
              <a:tr h="854961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學費</a:t>
                      </a:r>
                      <a:endParaRPr lang="zh-TW" altLang="en-US" sz="1200" b="0" i="0" u="none" strike="noStrike" dirty="0">
                        <a:effectLst/>
                        <a:latin typeface="新細明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雜費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實習實驗</a:t>
                      </a:r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電腦及</a:t>
                      </a:r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網路通訊</a:t>
                      </a:r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使用費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班級費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effectLst/>
                          <a:latin typeface="標楷體"/>
                        </a:rPr>
                        <a:t>家長會費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平安保險費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冷氣維護</a:t>
                      </a:r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費</a:t>
                      </a:r>
                      <a:endParaRPr lang="en-US" altLang="zh-TW" sz="1200" b="0" i="0" u="none" strike="noStrike" dirty="0">
                        <a:effectLst/>
                        <a:latin typeface="標楷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effectLst/>
                          <a:latin typeface="標楷體"/>
                        </a:rPr>
                        <a:t>合計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商經科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910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790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2,145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資處科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1,025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1,300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2,770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觀光科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980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830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2,255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餐飲科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2,770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廣設科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2,345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67"/>
            <a:ext cx="8937773" cy="6858000"/>
          </a:xfrm>
        </p:spPr>
      </p:pic>
      <p:sp>
        <p:nvSpPr>
          <p:cNvPr id="2" name="橢圓形圖說文字 1"/>
          <p:cNvSpPr/>
          <p:nvPr/>
        </p:nvSpPr>
        <p:spPr>
          <a:xfrm>
            <a:off x="7020272" y="116632"/>
            <a:ext cx="1872208" cy="1368152"/>
          </a:xfrm>
          <a:prstGeom prst="wedgeEllipseCallout">
            <a:avLst>
              <a:gd name="adj1" fmla="val -79661"/>
              <a:gd name="adj2" fmla="val 536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夜間上課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日間師資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資源</a:t>
            </a:r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共享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設備</a:t>
            </a:r>
            <a:r>
              <a:rPr lang="zh-TW" altLang="en-US" b="1" dirty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優質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671383" y="1590245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657193" y="1833673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料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646042" y="3159543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理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62793" y="3451302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科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84139" y="2470594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處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87208" cy="792088"/>
          </a:xfrm>
        </p:spPr>
        <p:txBody>
          <a:bodyPr>
            <a:no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商業經營科</a:t>
            </a:r>
            <a:endParaRPr lang="zh-TW" altLang="en-US" sz="6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3"/>
            <a:ext cx="8686800" cy="2880320"/>
          </a:xfrm>
        </p:spPr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傳授有關商業經營之基本知識和實用技能。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培養同學擔任商業財務、營運、採購、存儲、 推銷及行政管理等能力。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傳授有關資訊相關基本知識和實用技能。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培育基層經營管理人才。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3076" r="2526" b="52692"/>
          <a:stretch/>
        </p:blipFill>
        <p:spPr>
          <a:xfrm>
            <a:off x="179512" y="4221088"/>
            <a:ext cx="87849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57410"/>
            <a:ext cx="8229600" cy="1354162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資料處理科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48393" r="2686" b="34599"/>
          <a:stretch/>
        </p:blipFill>
        <p:spPr>
          <a:xfrm>
            <a:off x="1" y="5013176"/>
            <a:ext cx="9144000" cy="1872208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908720"/>
            <a:ext cx="8435279" cy="5112568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資訊科技的蓬勃發展，課程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包括</a:t>
            </a:r>
            <a:r>
              <a:rPr lang="zh-TW" altLang="en-US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商業相關知識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的學習與應用。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堅強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師資陣容、課程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完善、多元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軟硬體教學，培養實作能力。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提供良好的升學與就業進路輔導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學生一圓升學、就業的夢想。</a:t>
            </a: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學生取得專業證照，增強自身能力。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187624" y="5013176"/>
            <a:ext cx="7956378" cy="184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中英輸入檢定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TQC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專業證照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門市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網頁設計丙級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人工記帳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丙級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會計資訊系統丙級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軟體應用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丙級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電腦軟體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33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4999">
              <a:schemeClr val="bg1"/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觀光事業科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67182" r="4155" b="18350"/>
          <a:stretch/>
        </p:blipFill>
        <p:spPr>
          <a:xfrm>
            <a:off x="179512" y="5445224"/>
            <a:ext cx="8784975" cy="115212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16216" y="6237312"/>
            <a:ext cx="24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餐旅服務丙級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288032" y="958426"/>
            <a:ext cx="8676456" cy="4525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民國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成立，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設立迄今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技能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實務課程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並重。</a:t>
            </a:r>
            <a:endParaRPr lang="en-US" altLang="zh-TW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誠信、勤奮、熱忱的服務精神與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敬業態度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，並強調品德教育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，培養職業道德。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因應就業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市場需要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，注重觀光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英、日語會話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的外語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能力。</a:t>
            </a:r>
            <a:endParaRPr lang="en-US" altLang="zh-TW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課程加強廚藝、調酒與餐旅服務的實作；旅館管理與旅遊實務，強調與電腦的結合運用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5431232"/>
            <a:ext cx="7530752" cy="118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英日文能力檢定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(GEPT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JLPT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、商教會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飲料調製丙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餐飲服務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領團人員證照 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89871" y="5821813"/>
            <a:ext cx="68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原場考照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4283968" y="6023029"/>
            <a:ext cx="592791" cy="106270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endCxn id="8" idx="3"/>
          </p:cNvCxnSpPr>
          <p:nvPr/>
        </p:nvCxnSpPr>
        <p:spPr>
          <a:xfrm flipH="1">
            <a:off x="5671396" y="6021287"/>
            <a:ext cx="369645" cy="123692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1066</Words>
  <Application>Microsoft Office PowerPoint</Application>
  <PresentationFormat>如螢幕大小 (4:3)</PresentationFormat>
  <Paragraphs>186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南商進修部上課時間？</vt:lpstr>
      <vt:lpstr>PowerPoint 簡報</vt:lpstr>
      <vt:lpstr> 南商進修部學費？</vt:lpstr>
      <vt:lpstr>PowerPoint 簡報</vt:lpstr>
      <vt:lpstr>商業經營科</vt:lpstr>
      <vt:lpstr>資料處理科</vt:lpstr>
      <vt:lpstr>觀光事業科</vt:lpstr>
      <vt:lpstr>餐飲管理科</vt:lpstr>
      <vt:lpstr>廣告技術科</vt:lpstr>
      <vt:lpstr>唸進修部可以升大學嗎?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體育課程與各類活動</vt:lpstr>
      <vt:lpstr>專 題 講 座</vt:lpstr>
      <vt:lpstr>校外/ 業界   參訪</vt:lpstr>
      <vt:lpstr>薪火相傳‧經驗傳承     校友返校座談</vt:lpstr>
      <vt:lpstr>電影欣賞、節慶活動、敬師活動</vt:lpstr>
      <vt:lpstr>PowerPoint 簡報</vt:lpstr>
      <vt:lpstr>歲末歌唱大賽</vt:lpstr>
      <vt:lpstr>如何報名南商進修部？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Reg</dc:creator>
  <cp:lastModifiedBy>USER</cp:lastModifiedBy>
  <cp:revision>144</cp:revision>
  <cp:lastPrinted>2018-05-20T05:30:14Z</cp:lastPrinted>
  <dcterms:created xsi:type="dcterms:W3CDTF">2017-04-07T08:40:40Z</dcterms:created>
  <dcterms:modified xsi:type="dcterms:W3CDTF">2020-05-14T11:52:32Z</dcterms:modified>
</cp:coreProperties>
</file>