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6" r:id="rId3"/>
    <p:sldId id="331" r:id="rId4"/>
    <p:sldId id="308" r:id="rId5"/>
    <p:sldId id="314" r:id="rId6"/>
    <p:sldId id="315" r:id="rId7"/>
    <p:sldId id="311" r:id="rId8"/>
    <p:sldId id="333" r:id="rId9"/>
    <p:sldId id="337" r:id="rId10"/>
    <p:sldId id="332" r:id="rId11"/>
    <p:sldId id="310" r:id="rId12"/>
    <p:sldId id="338" r:id="rId13"/>
    <p:sldId id="328" r:id="rId14"/>
    <p:sldId id="317" r:id="rId15"/>
    <p:sldId id="318" r:id="rId16"/>
    <p:sldId id="319" r:id="rId17"/>
    <p:sldId id="321" r:id="rId18"/>
    <p:sldId id="320" r:id="rId19"/>
    <p:sldId id="301" r:id="rId20"/>
    <p:sldId id="329" r:id="rId21"/>
    <p:sldId id="302" r:id="rId22"/>
    <p:sldId id="303" r:id="rId23"/>
    <p:sldId id="325" r:id="rId24"/>
    <p:sldId id="322" r:id="rId25"/>
    <p:sldId id="330" r:id="rId26"/>
    <p:sldId id="295" r:id="rId27"/>
  </p:sldIdLst>
  <p:sldSz cx="12192000" cy="6858000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11"/>
    </p:cViewPr>
  </p:sorterViewPr>
  <p:notesViewPr>
    <p:cSldViewPr snapToGrid="0">
      <p:cViewPr varScale="1">
        <p:scale>
          <a:sx n="76" d="100"/>
          <a:sy n="76" d="100"/>
        </p:scale>
        <p:origin x="1777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AF4B8-5803-4E69-9704-CE2BDCEEB7F9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E61C2-F55A-4B53-9DF3-9B35E5F2AB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979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638E8-0B5E-438D-954A-62D931088ADA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95B57-D140-45DB-90A5-196791A04F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92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左圖：</a:t>
            </a:r>
            <a:r>
              <a:rPr lang="zh-TW" altLang="en-US" b="1" dirty="0"/>
              <a:t>學習歷程學校平臺</a:t>
            </a:r>
            <a:r>
              <a:rPr lang="zh-TW" altLang="en-US" dirty="0"/>
              <a:t>蒐集學生學習歷程檔案之</a:t>
            </a:r>
            <a:r>
              <a:rPr lang="zh-TW" altLang="en-US" b="1" dirty="0"/>
              <a:t>項目及內容 </a:t>
            </a:r>
            <a:r>
              <a:rPr lang="en-US" altLang="zh-TW" dirty="0"/>
              <a:t>(</a:t>
            </a:r>
            <a:r>
              <a:rPr lang="zh-TW" altLang="en-US" dirty="0"/>
              <a:t>依作業要點之第三點第一項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右圖：</a:t>
            </a:r>
            <a:r>
              <a:rPr lang="zh-TW" altLang="en-US" b="1" dirty="0"/>
              <a:t>學習歷程中央資料庫</a:t>
            </a:r>
            <a:r>
              <a:rPr lang="zh-TW" altLang="en-US" dirty="0"/>
              <a:t>向學校蒐集之資料，</a:t>
            </a:r>
            <a:r>
              <a:rPr lang="zh-TW" altLang="zh-TW" dirty="0"/>
              <a:t>不包括前項第二款課程諮詢紀錄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依作業要點之第三點第二項</a:t>
            </a:r>
            <a:r>
              <a:rPr lang="en-US" altLang="zh-TW" dirty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DA9-9555-4405-849B-B6E6D880F5B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82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79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4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66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副标题页_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2742727"/>
            <a:ext cx="12192000" cy="8474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4570" y="1826018"/>
            <a:ext cx="6569245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2219126"/>
            <a:ext cx="3842719" cy="116185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749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defTabSz="914377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94570" y="2791947"/>
            <a:ext cx="656924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dirty="0"/>
              <a:t>標題</a:t>
            </a:r>
            <a:endParaRPr lang="zh-CN" altLang="en-US" dirty="0"/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94570" y="3636243"/>
            <a:ext cx="656924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TW" altLang="zh-TW" sz="1200" smtClean="0">
                <a:effectLst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標題數位等都可以通過點擊和重新輸入進行更改，頂部“開始”面板中可以對字體、字型大小、顏色、行距等進行修改。建議正文</a:t>
            </a:r>
            <a:r>
              <a:rPr lang="en-US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8-14</a:t>
            </a: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號字，</a:t>
            </a:r>
            <a:r>
              <a:rPr lang="en-US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1.3</a:t>
            </a: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倍字間距。</a:t>
            </a:r>
          </a:p>
        </p:txBody>
      </p:sp>
    </p:spTree>
    <p:extLst>
      <p:ext uri="{BB962C8B-B14F-4D97-AF65-F5344CB8AC3E}">
        <p14:creationId xmlns:p14="http://schemas.microsoft.com/office/powerpoint/2010/main" val="822231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chemeClr val="accent2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chemeClr val="accent2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402" y="181839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8741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chemeClr val="accent4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chemeClr val="accent4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86045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6"/>
          </p:nvPr>
        </p:nvSpPr>
        <p:spPr>
          <a:xfrm>
            <a:off x="695325" y="1120877"/>
            <a:ext cx="10617200" cy="4920485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 panose="020B0604020202020204" pitchFamily="34" charset="0"/>
              <a:buChar char="►"/>
              <a:defRPr/>
            </a:lvl1pPr>
            <a:lvl2pPr marL="990575" indent="-380990">
              <a:buFont typeface="Wingdings" panose="05000000000000000000" pitchFamily="2" charset="2"/>
              <a:buChar char="n"/>
              <a:defRPr/>
            </a:lvl2pPr>
            <a:lvl3pPr marL="1523962" indent="-304792">
              <a:buFont typeface="Wingdings" panose="05000000000000000000" pitchFamily="2" charset="2"/>
              <a:buChar char="l"/>
              <a:defRPr/>
            </a:lvl3pPr>
            <a:lvl4pPr marL="2133547" indent="-304792">
              <a:buFont typeface="Wingdings" panose="05000000000000000000" pitchFamily="2" charset="2"/>
              <a:buChar char="u"/>
              <a:defRPr/>
            </a:lvl4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5263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副标题页_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2742727"/>
            <a:ext cx="12192000" cy="8474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4570" y="1826018"/>
            <a:ext cx="6569245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PART TWO</a:t>
            </a: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2219126"/>
            <a:ext cx="5006499" cy="116185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749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defTabSz="914377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94570" y="2791947"/>
            <a:ext cx="656924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dirty="0"/>
              <a:t>標題</a:t>
            </a:r>
            <a:endParaRPr lang="zh-CN" altLang="en-US" dirty="0"/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94570" y="3636243"/>
            <a:ext cx="656924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TW" altLang="zh-TW" sz="1200" smtClean="0">
                <a:effectLst/>
              </a:defRPr>
            </a:lvl1pPr>
          </a:lstStyle>
          <a:p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標題數位等都可以通過點擊和重新輸入進行更改，頂部“開始”面板中可以對字體、字型大小、顏色、行距等進行修改。建議正文</a:t>
            </a:r>
            <a:r>
              <a:rPr lang="en-US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8-14</a:t>
            </a: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號字，</a:t>
            </a:r>
            <a:r>
              <a:rPr lang="en-US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1.3</a:t>
            </a: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倍字間距。</a:t>
            </a:r>
          </a:p>
        </p:txBody>
      </p:sp>
    </p:spTree>
    <p:extLst>
      <p:ext uri="{BB962C8B-B14F-4D97-AF65-F5344CB8AC3E}">
        <p14:creationId xmlns:p14="http://schemas.microsoft.com/office/powerpoint/2010/main" val="303968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chemeClr val="accent3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chemeClr val="accent3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402" y="181839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774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副标题页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2742727"/>
            <a:ext cx="12192000" cy="8474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4570" y="1826018"/>
            <a:ext cx="6569245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PART THREE</a:t>
            </a:r>
            <a:endParaRPr lang="zh-CN" altLang="en-US" dirty="0"/>
          </a:p>
        </p:txBody>
      </p:sp>
      <p:sp>
        <p:nvSpPr>
          <p:cNvPr id="9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2219126"/>
            <a:ext cx="5277407" cy="116185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>
            <a:lvl1pPr marL="0" indent="0">
              <a:buNone/>
              <a:defRPr lang="zh-CN" altLang="en-US" sz="749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defTabSz="914377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94570" y="2791947"/>
            <a:ext cx="6569245" cy="15369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dirty="0"/>
              <a:t>標題</a:t>
            </a:r>
            <a:endParaRPr lang="zh-CN" altLang="en-US" dirty="0"/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dirty="0"/>
              <a:t>题</a:t>
            </a:r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94570" y="3636243"/>
            <a:ext cx="656924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lang="zh-TW" altLang="zh-TW" sz="1200" smtClean="0">
                <a:effectLst/>
              </a:defRPr>
            </a:lvl1pPr>
          </a:lstStyle>
          <a:p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標題數位等都可以通過點擊和重新輸入進行更改，頂部“開始”面板中可以對字體、字型大小、顏色、行距等進行修改。建議正文</a:t>
            </a:r>
            <a:r>
              <a:rPr lang="en-US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8-14</a:t>
            </a: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號字，</a:t>
            </a:r>
            <a:r>
              <a:rPr lang="en-US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1.3</a:t>
            </a:r>
            <a:r>
              <a:rPr lang="zh-TW" altLang="zh-TW" sz="12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倍字間距。</a:t>
            </a:r>
          </a:p>
        </p:txBody>
      </p:sp>
    </p:spTree>
    <p:extLst>
      <p:ext uri="{BB962C8B-B14F-4D97-AF65-F5344CB8AC3E}">
        <p14:creationId xmlns:p14="http://schemas.microsoft.com/office/powerpoint/2010/main" val="3036450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0DB2-80D3-41BB-A6E3-5D6CA369112B}" type="datetime1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405363" y="6458902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1B8EA2-46F0-4EFD-AA39-F1D4219E0AB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投影片編號版面配置區 7"/>
          <p:cNvSpPr txBox="1">
            <a:spLocks/>
          </p:cNvSpPr>
          <p:nvPr userDrawn="1"/>
        </p:nvSpPr>
        <p:spPr>
          <a:xfrm>
            <a:off x="11716284" y="6437091"/>
            <a:ext cx="4874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D3E9EC-AC09-E191-174A-A08C8E53DDA2}"/>
              </a:ext>
            </a:extLst>
          </p:cNvPr>
          <p:cNvSpPr/>
          <p:nvPr userDrawn="1"/>
        </p:nvSpPr>
        <p:spPr>
          <a:xfrm>
            <a:off x="0" y="0"/>
            <a:ext cx="12192000" cy="1055078"/>
          </a:xfrm>
          <a:prstGeom prst="rect">
            <a:avLst/>
          </a:prstGeom>
          <a:gradFill>
            <a:gsLst>
              <a:gs pos="54100">
                <a:srgbClr val="FCF2F8"/>
              </a:gs>
              <a:gs pos="0">
                <a:srgbClr val="F8E3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97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89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35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23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012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99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99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57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28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C746-51B3-4F36-8BF1-16011C900C80}" type="datetimeFigureOut">
              <a:rPr lang="zh-TW" altLang="en-US" smtClean="0"/>
              <a:t>2025/3/17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911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jctv.ntut.edu.tw/downloads/112/apply/ugcdrom/index.html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66" y="5092799"/>
            <a:ext cx="1072043" cy="107204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10392" y="491550"/>
            <a:ext cx="776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國立臺南高級商業職業學校</a:t>
            </a:r>
            <a:endParaRPr lang="zh-TW" altLang="en-US" sz="3200" dirty="0">
              <a:solidFill>
                <a:srgbClr val="C0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8" name="Rectangle 2">
            <a:extLst/>
          </p:cNvPr>
          <p:cNvSpPr txBox="1">
            <a:spLocks noChangeArrowheads="1"/>
          </p:cNvSpPr>
          <p:nvPr/>
        </p:nvSpPr>
        <p:spPr>
          <a:xfrm>
            <a:off x="1859352" y="1658963"/>
            <a:ext cx="8053849" cy="2072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altLang="zh-TW" sz="5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5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學年第二學期</a:t>
            </a:r>
            <a:endParaRPr lang="en-US" altLang="zh-TW" sz="54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sz="5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學生學習歷程檔案</a:t>
            </a:r>
            <a:r>
              <a:rPr lang="zh-TW" altLang="en-US" sz="5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endParaRPr lang="zh-TW" altLang="en-US" sz="5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343787" y="4967102"/>
            <a:ext cx="6010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適用科別班級：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oo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科高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1200"/>
              </a:spcAft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課程諮詢教師：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ooo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1200"/>
              </a:spcAft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宣導日期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zh-TW" altLang="en-US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67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275904"/>
            <a:ext cx="10305678" cy="535531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「學習歷程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課程學習成果呈現指南專業群科」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2" y="811435"/>
            <a:ext cx="10755226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>
          <a:xfrm>
            <a:off x="5194570" y="1826018"/>
            <a:ext cx="6569245" cy="1015663"/>
          </a:xfrm>
        </p:spPr>
        <p:txBody>
          <a:bodyPr/>
          <a:lstStyle/>
          <a:p>
            <a:r>
              <a:rPr lang="en-US" altLang="zh-TW" dirty="0"/>
              <a:t>PART TWO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2"/>
          </p:nvPr>
        </p:nvSpPr>
        <p:spPr>
          <a:xfrm>
            <a:off x="109773" y="-502621"/>
            <a:ext cx="3403496" cy="7786747"/>
          </a:xfrm>
        </p:spPr>
        <p:txBody>
          <a:bodyPr/>
          <a:lstStyle/>
          <a:p>
            <a:r>
              <a:rPr lang="en-US" altLang="zh-TW" sz="50000" dirty="0"/>
              <a:t>2</a:t>
            </a:r>
            <a:endParaRPr lang="zh-TW" altLang="en-US" sz="5000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>
          <a:xfrm>
            <a:off x="3036628" y="2791947"/>
            <a:ext cx="9144000" cy="677108"/>
          </a:xfrm>
        </p:spPr>
        <p:txBody>
          <a:bodyPr/>
          <a:lstStyle/>
          <a:p>
            <a:r>
              <a:rPr lang="zh-TW" altLang="en-US" sz="3800" spc="-150" dirty="0"/>
              <a:t>學生學習歷程檔案</a:t>
            </a:r>
            <a:r>
              <a:rPr lang="en-US" altLang="zh-TW" sz="3800" spc="-150" dirty="0" smtClean="0"/>
              <a:t>-</a:t>
            </a:r>
            <a:r>
              <a:rPr lang="zh-TW" altLang="en-US" sz="3800" b="1" spc="-150" dirty="0" smtClean="0">
                <a:solidFill>
                  <a:srgbClr val="FFFF00"/>
                </a:solidFill>
              </a:rPr>
              <a:t>生涯</a:t>
            </a:r>
            <a:r>
              <a:rPr lang="zh-TW" altLang="en-US" sz="3800" b="1" spc="-150" dirty="0">
                <a:solidFill>
                  <a:srgbClr val="FFFF00"/>
                </a:solidFill>
              </a:rPr>
              <a:t>定向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>
          <a:xfrm>
            <a:off x="5194570" y="3636243"/>
            <a:ext cx="6569245" cy="341632"/>
          </a:xfrm>
        </p:spPr>
        <p:txBody>
          <a:bodyPr/>
          <a:lstStyle/>
          <a:p>
            <a:r>
              <a:rPr lang="zh-TW" altLang="en-US" sz="1800" dirty="0" smtClean="0">
                <a:solidFill>
                  <a:schemeClr val="bg1"/>
                </a:solidFill>
              </a:rPr>
              <a:t>學習</a:t>
            </a:r>
            <a:r>
              <a:rPr lang="zh-TW" altLang="en-US" sz="1800" dirty="0">
                <a:solidFill>
                  <a:schemeClr val="bg1"/>
                </a:solidFill>
              </a:rPr>
              <a:t>歷程</a:t>
            </a:r>
            <a:r>
              <a:rPr lang="zh-TW" altLang="en-US" sz="1800" dirty="0" smtClean="0">
                <a:solidFill>
                  <a:schemeClr val="bg1"/>
                </a:solidFill>
              </a:rPr>
              <a:t>檔案協助生涯</a:t>
            </a:r>
            <a:r>
              <a:rPr lang="zh-TW" altLang="en-US" sz="1800" dirty="0">
                <a:solidFill>
                  <a:schemeClr val="bg1"/>
                </a:solidFill>
              </a:rPr>
              <a:t>定向</a:t>
            </a:r>
          </a:p>
        </p:txBody>
      </p:sp>
    </p:spTree>
    <p:extLst>
      <p:ext uri="{BB962C8B-B14F-4D97-AF65-F5344CB8AC3E}">
        <p14:creationId xmlns:p14="http://schemas.microsoft.com/office/powerpoint/2010/main" val="21975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7928834" cy="535531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學習歷程準備建議方向查詢網站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79" y="794514"/>
            <a:ext cx="8343796" cy="5790844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文字方塊 3"/>
          <p:cNvSpPr txBox="1"/>
          <p:nvPr/>
        </p:nvSpPr>
        <p:spPr>
          <a:xfrm>
            <a:off x="9087903" y="1686188"/>
            <a:ext cx="2941910" cy="2554545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網站重要資訊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各項管道招生資訊查詢</a:t>
            </a:r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全國技專學院升學資訊</a:t>
            </a:r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方向、</a:t>
            </a:r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備審資料參採項目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9442091" y="394204"/>
            <a:ext cx="16209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重要網頁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參閱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9237677" y="331791"/>
            <a:ext cx="1919681" cy="1016520"/>
          </a:xfrm>
          <a:prstGeom prst="wedgeRoundRectCallout">
            <a:avLst>
              <a:gd name="adj1" fmla="val -60303"/>
              <a:gd name="adj2" fmla="val 34553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 smtClean="0">
                <a:hlinkClick r:id="rId2"/>
              </a:rPr>
              <a:t>四技二專甄選入學資料查詢系統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r="1447"/>
          <a:stretch/>
        </p:blipFill>
        <p:spPr>
          <a:xfrm>
            <a:off x="1048624" y="899780"/>
            <a:ext cx="8900719" cy="58323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01842" y="4664279"/>
            <a:ext cx="3951215" cy="218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TW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870583" y="2994870"/>
            <a:ext cx="4840448" cy="100322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B-1.</a:t>
            </a:r>
            <a:r>
              <a:rPr lang="zh-TW" altLang="en-US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專題實作及實習科目學習成果</a:t>
            </a:r>
            <a:r>
              <a:rPr lang="en-US" altLang="zh-TW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含技能領域</a:t>
            </a:r>
            <a:r>
              <a:rPr lang="en-US" altLang="zh-TW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)(</a:t>
            </a:r>
            <a:r>
              <a:rPr lang="zh-TW" altLang="en-US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*須至少上傳</a:t>
            </a:r>
            <a:r>
              <a:rPr lang="en-US" altLang="zh-TW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</a:t>
            </a:r>
            <a:r>
              <a:rPr lang="zh-TW" altLang="en-US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件</a:t>
            </a:r>
            <a:r>
              <a:rPr lang="en-US" altLang="zh-TW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</a:t>
            </a:r>
            <a:endParaRPr lang="zh-TW" altLang="en-US" sz="24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001387" y="4131259"/>
            <a:ext cx="184558" cy="4350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9471171" y="4615283"/>
            <a:ext cx="411060" cy="3161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TW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9911592" y="4931389"/>
            <a:ext cx="209725" cy="3128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8075103" y="5346294"/>
            <a:ext cx="3882705" cy="572464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上傳檔案件數上限：</a:t>
            </a:r>
            <a:r>
              <a:rPr lang="en-US" altLang="zh-TW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</a:t>
            </a:r>
            <a:r>
              <a:rPr lang="zh-TW" altLang="en-US" sz="24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件</a:t>
            </a:r>
            <a:endParaRPr lang="zh-TW" altLang="en-US" sz="24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51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1"/>
          </p:nvPr>
        </p:nvSpPr>
        <p:spPr>
          <a:xfrm>
            <a:off x="5194570" y="1826018"/>
            <a:ext cx="6569245" cy="1581972"/>
          </a:xfrm>
        </p:spPr>
        <p:txBody>
          <a:bodyPr/>
          <a:lstStyle/>
          <a:p>
            <a:r>
              <a:rPr lang="en-US" altLang="zh-TW" sz="4400" dirty="0"/>
              <a:t>PART THREE</a:t>
            </a:r>
            <a:endParaRPr lang="zh-TW" altLang="en-US" sz="4400" dirty="0"/>
          </a:p>
          <a:p>
            <a:endParaRPr lang="zh-TW" altLang="en-US" sz="4400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2"/>
          </p:nvPr>
        </p:nvSpPr>
        <p:spPr>
          <a:xfrm>
            <a:off x="1294544" y="-257131"/>
            <a:ext cx="3584636" cy="7786747"/>
          </a:xfrm>
        </p:spPr>
        <p:txBody>
          <a:bodyPr/>
          <a:lstStyle/>
          <a:p>
            <a:r>
              <a:rPr lang="en-US" altLang="zh-TW" sz="50000" dirty="0"/>
              <a:t>3</a:t>
            </a:r>
            <a:endParaRPr lang="zh-TW" altLang="en-US" sz="50000" dirty="0"/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13"/>
          </p:nvPr>
        </p:nvSpPr>
        <p:spPr>
          <a:xfrm>
            <a:off x="4496937" y="2791947"/>
            <a:ext cx="7266879" cy="646331"/>
          </a:xfrm>
        </p:spPr>
        <p:txBody>
          <a:bodyPr/>
          <a:lstStyle/>
          <a:p>
            <a:r>
              <a:rPr lang="zh-TW" altLang="en-US" sz="3600" dirty="0"/>
              <a:t>學生學習歷程檔案</a:t>
            </a:r>
            <a:r>
              <a:rPr lang="en-US" altLang="zh-TW" sz="3600" dirty="0" smtClean="0"/>
              <a:t>-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專屬南商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15"/>
          </p:nvPr>
        </p:nvSpPr>
        <p:spPr>
          <a:xfrm>
            <a:off x="4999703" y="3749258"/>
            <a:ext cx="6764112" cy="400110"/>
          </a:xfrm>
        </p:spPr>
        <p:txBody>
          <a:bodyPr/>
          <a:lstStyle/>
          <a:p>
            <a:r>
              <a:rPr lang="zh-TW" altLang="en-US" sz="2000" dirty="0">
                <a:solidFill>
                  <a:schemeClr val="bg1"/>
                </a:solidFill>
              </a:rPr>
              <a:t>關鍵提醒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7928834" cy="535531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如何登錄系統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34" y="1013748"/>
            <a:ext cx="10477218" cy="564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9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7928834" cy="535531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如何登錄系統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系統畫面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2" y="1097141"/>
            <a:ext cx="10734598" cy="5758665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1610762" y="3633467"/>
            <a:ext cx="2664297" cy="3392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608753" y="3908570"/>
            <a:ext cx="4501230" cy="3946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預設身份證字號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第一碼大寫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2869" y="2803073"/>
            <a:ext cx="648072" cy="2948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608753" y="5033115"/>
            <a:ext cx="3240360" cy="8117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口訣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學生、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學號、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-9418" y="6458552"/>
            <a:ext cx="3240360" cy="5244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  <a:r>
              <a:rPr lang="en-US" altLang="zh-TW" sz="12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家長帳號</a:t>
            </a:r>
            <a:r>
              <a:rPr lang="en-US" altLang="zh-TW" sz="12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系統尚未開通。</a:t>
            </a:r>
            <a:endParaRPr lang="zh-TW" altLang="en-US" sz="12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03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7928834" cy="535531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學生登錄畫面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2" y="982704"/>
            <a:ext cx="10350941" cy="55528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02913" y="2336601"/>
            <a:ext cx="7649610" cy="11381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10196236" y="1525604"/>
            <a:ext cx="795438" cy="20213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TW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295950" y="5293893"/>
            <a:ext cx="3176337" cy="10032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2400" b="1" kern="0" dirty="0" smtClean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+mn-ea"/>
                <a:sym typeface="+mn-lt"/>
              </a:rPr>
              <a:t>相關時程，學生登錄頁面亦會呈現。</a:t>
            </a:r>
            <a:endParaRPr lang="zh-TW" altLang="en-US" sz="2400" b="1" kern="0" dirty="0">
              <a:solidFill>
                <a:srgbClr val="FF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+mn-ea"/>
              <a:sym typeface="+mn-lt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8884118" y="3474720"/>
            <a:ext cx="0" cy="181917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6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/>
          <a:stretch/>
        </p:blipFill>
        <p:spPr>
          <a:xfrm>
            <a:off x="610521" y="353200"/>
            <a:ext cx="11185360" cy="604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1247775" y="484887"/>
            <a:ext cx="9696450" cy="6895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320"/>
              </a:lnSpc>
              <a:spcBef>
                <a:spcPts val="600"/>
              </a:spcBef>
            </a:pP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113 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學年度「學生學習歷程檔案」競賽辦法</a:t>
            </a:r>
          </a:p>
        </p:txBody>
      </p:sp>
      <p:sp>
        <p:nvSpPr>
          <p:cNvPr id="4" name="矩形 3"/>
          <p:cNvSpPr/>
          <p:nvPr/>
        </p:nvSpPr>
        <p:spPr>
          <a:xfrm>
            <a:off x="2902354" y="1350647"/>
            <a:ext cx="6387293" cy="617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參賽作品範圍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022" y="-296"/>
            <a:ext cx="1643977" cy="1438480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878641"/>
              </p:ext>
            </p:extLst>
          </p:nvPr>
        </p:nvGraphicFramePr>
        <p:xfrm>
          <a:off x="775582" y="2422159"/>
          <a:ext cx="10594428" cy="2924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053">
                  <a:extLst>
                    <a:ext uri="{9D8B030D-6E8A-4147-A177-3AD203B41FA5}">
                      <a16:colId xmlns:a16="http://schemas.microsoft.com/office/drawing/2014/main" val="1873302366"/>
                    </a:ext>
                  </a:extLst>
                </a:gridCol>
                <a:gridCol w="4085438">
                  <a:extLst>
                    <a:ext uri="{9D8B030D-6E8A-4147-A177-3AD203B41FA5}">
                      <a16:colId xmlns:a16="http://schemas.microsoft.com/office/drawing/2014/main" val="3151441772"/>
                    </a:ext>
                  </a:extLst>
                </a:gridCol>
                <a:gridCol w="5329937">
                  <a:extLst>
                    <a:ext uri="{9D8B030D-6E8A-4147-A177-3AD203B41FA5}">
                      <a16:colId xmlns:a16="http://schemas.microsoft.com/office/drawing/2014/main" val="3443585597"/>
                    </a:ext>
                  </a:extLst>
                </a:gridCol>
              </a:tblGrid>
              <a:tr h="430595">
                <a:tc>
                  <a:txBody>
                    <a:bodyPr/>
                    <a:lstStyle/>
                    <a:p>
                      <a:pPr marR="36830"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marR="36830"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高一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marR="33655"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高二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extLst>
                  <a:ext uri="{0D108BD9-81ED-4DB2-BD59-A6C34878D82A}">
                    <a16:rowId xmlns:a16="http://schemas.microsoft.com/office/drawing/2014/main" val="5658980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商管群 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商業概論、門市經營實務、程式語言與設計 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marL="1270"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行銷實務、多媒體製作與應用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extLst>
                  <a:ext uri="{0D108BD9-81ED-4DB2-BD59-A6C34878D82A}">
                    <a16:rowId xmlns:a16="http://schemas.microsoft.com/office/drawing/2014/main" val="127804274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外語群 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初階英文閱讀與寫作、初階英語聽講練習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marL="1270" algn="just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中階英文閱讀與寫作、中階英語聽講練習、外語簡報實務、多元選修（英語導覽、商務溝通英文、英文繪本賞析與應用）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extLst>
                  <a:ext uri="{0D108BD9-81ED-4DB2-BD59-A6C34878D82A}">
                    <a16:rowId xmlns:a16="http://schemas.microsoft.com/office/drawing/2014/main" val="15203779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設計群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繪畫基礎實習、基本設計實習、基礎圖學實習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marL="1270" algn="just">
                        <a:spcAft>
                          <a:spcPts val="0"/>
                        </a:spcAft>
                      </a:pPr>
                      <a:r>
                        <a:rPr lang="zh-TW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電腦繪圖實作、電腦向量繪圖實習、基礎攝影實習、表現技法實習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extLst>
                  <a:ext uri="{0D108BD9-81ED-4DB2-BD59-A6C34878D82A}">
                    <a16:rowId xmlns:a16="http://schemas.microsoft.com/office/drawing/2014/main" val="8164880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餐旅群 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導覽解說實務、餐飲服務技術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tc>
                  <a:txBody>
                    <a:bodyPr/>
                    <a:lstStyle/>
                    <a:p>
                      <a:pPr marL="1270" algn="just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飲料實務、房務實務、食物製備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31750" marT="0" marB="0" anchor="ctr"/>
                </a:tc>
                <a:extLst>
                  <a:ext uri="{0D108BD9-81ED-4DB2-BD59-A6C34878D82A}">
                    <a16:rowId xmlns:a16="http://schemas.microsoft.com/office/drawing/2014/main" val="2178738609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778296" y="5572569"/>
            <a:ext cx="1063540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kern="1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zh-TW" altLang="en-US" sz="20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服務經驗、或社團活動參與、或幹部表現、或競賽成果</a:t>
            </a:r>
            <a:r>
              <a:rPr lang="zh-TW" altLang="en-US" sz="2000" kern="1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、或證照、</a:t>
            </a:r>
            <a:r>
              <a:rPr lang="zh-TW" altLang="en-US" sz="20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或校內外實習、或彈性學習時間課程</a:t>
            </a:r>
            <a:r>
              <a:rPr lang="zh-TW" altLang="en-US" sz="2000" kern="1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成果。</a:t>
            </a:r>
            <a:endParaRPr lang="zh-TW" altLang="en-US" sz="2000" kern="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748018" y="1775828"/>
            <a:ext cx="444398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競賽總獎金近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0423" y="2022049"/>
            <a:ext cx="245451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專業或實習科目類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611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TW" dirty="0"/>
              <a:t>PART ONE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2"/>
          </p:nvPr>
        </p:nvSpPr>
        <p:spPr>
          <a:xfrm>
            <a:off x="923424" y="-543227"/>
            <a:ext cx="2626040" cy="7786747"/>
          </a:xfrm>
        </p:spPr>
        <p:txBody>
          <a:bodyPr/>
          <a:lstStyle/>
          <a:p>
            <a:r>
              <a:rPr lang="en-US" altLang="zh-TW" sz="50000" dirty="0"/>
              <a:t>1</a:t>
            </a:r>
            <a:endParaRPr lang="zh-TW" altLang="en-US" sz="50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3875314" y="2791947"/>
            <a:ext cx="7888501" cy="769441"/>
          </a:xfrm>
        </p:spPr>
        <p:txBody>
          <a:bodyPr/>
          <a:lstStyle/>
          <a:p>
            <a:r>
              <a:rPr lang="zh-TW" altLang="en-US" sz="4400" dirty="0"/>
              <a:t>學生學習歷程檔案</a:t>
            </a:r>
            <a:r>
              <a:rPr lang="en-US" altLang="zh-TW" sz="4400" dirty="0"/>
              <a:t>-</a:t>
            </a:r>
            <a:r>
              <a:rPr lang="zh-TW" altLang="en-US" sz="4400" b="1" dirty="0">
                <a:solidFill>
                  <a:srgbClr val="FFFF00"/>
                </a:solidFill>
              </a:rPr>
              <a:t>基本觀念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>
          <a:xfrm>
            <a:off x="5194570" y="3636243"/>
            <a:ext cx="6569245" cy="369332"/>
          </a:xfrm>
        </p:spPr>
        <p:txBody>
          <a:bodyPr/>
          <a:lstStyle/>
          <a:p>
            <a:r>
              <a:rPr lang="zh-TW" altLang="en-US" sz="1800" dirty="0">
                <a:solidFill>
                  <a:schemeClr val="bg1"/>
                </a:solidFill>
              </a:rPr>
              <a:t>建置學生學習歷程檔案的作用與系統運作</a:t>
            </a:r>
            <a:endParaRPr lang="en-US" altLang="zh-TW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3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1247775" y="484887"/>
            <a:ext cx="9696450" cy="6895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320"/>
              </a:lnSpc>
              <a:spcBef>
                <a:spcPts val="600"/>
              </a:spcBef>
            </a:pP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113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度「學生學習歷程檔案」競賽辦法</a:t>
            </a:r>
          </a:p>
        </p:txBody>
      </p:sp>
      <p:sp>
        <p:nvSpPr>
          <p:cNvPr id="4" name="矩形 3"/>
          <p:cNvSpPr/>
          <p:nvPr/>
        </p:nvSpPr>
        <p:spPr>
          <a:xfrm>
            <a:off x="3465371" y="1613877"/>
            <a:ext cx="5261258" cy="6694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期程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022" y="-296"/>
            <a:ext cx="1643977" cy="1438480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368316"/>
              </p:ext>
            </p:extLst>
          </p:nvPr>
        </p:nvGraphicFramePr>
        <p:xfrm>
          <a:off x="1488458" y="2558581"/>
          <a:ext cx="7317379" cy="3677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3355">
                  <a:extLst>
                    <a:ext uri="{9D8B030D-6E8A-4147-A177-3AD203B41FA5}">
                      <a16:colId xmlns:a16="http://schemas.microsoft.com/office/drawing/2014/main" val="3185167659"/>
                    </a:ext>
                  </a:extLst>
                </a:gridCol>
                <a:gridCol w="4874024">
                  <a:extLst>
                    <a:ext uri="{9D8B030D-6E8A-4147-A177-3AD203B41FA5}">
                      <a16:colId xmlns:a16="http://schemas.microsoft.com/office/drawing/2014/main" val="418965066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R="22860"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日期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553" marR="71932" marT="0" marB="26896" anchor="ctr"/>
                </a:tc>
                <a:tc>
                  <a:txBody>
                    <a:bodyPr/>
                    <a:lstStyle/>
                    <a:p>
                      <a:pPr marR="19685"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項目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7553" marR="71932" marT="0" marB="26896" anchor="ctr"/>
                </a:tc>
                <a:extLst>
                  <a:ext uri="{0D108BD9-81ED-4DB2-BD59-A6C34878D82A}">
                    <a16:rowId xmlns:a16="http://schemas.microsoft.com/office/drawing/2014/main" val="13691728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標楷體" panose="03000509000000000000" pitchFamily="65" charset="-120"/>
                        </a:rPr>
                        <a:t>114/3/14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tc>
                  <a:txBody>
                    <a:bodyPr/>
                    <a:lstStyle/>
                    <a:p>
                      <a:pPr marL="1270"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公告競賽辦法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extLst>
                  <a:ext uri="{0D108BD9-81ED-4DB2-BD59-A6C34878D82A}">
                    <a16:rowId xmlns:a16="http://schemas.microsoft.com/office/drawing/2014/main" val="40207119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標楷體" panose="03000509000000000000" pitchFamily="65" charset="-120"/>
                        </a:rPr>
                        <a:t>114/5/20</a:t>
                      </a:r>
                      <a:r>
                        <a:rPr lang="zh-TW" sz="2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之前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tc>
                  <a:txBody>
                    <a:bodyPr/>
                    <a:lstStyle/>
                    <a:p>
                      <a:pPr marL="1270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徵選時間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extLst>
                  <a:ext uri="{0D108BD9-81ED-4DB2-BD59-A6C34878D82A}">
                    <a16:rowId xmlns:a16="http://schemas.microsoft.com/office/drawing/2014/main" val="402777204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標楷體" panose="03000509000000000000" pitchFamily="65" charset="-120"/>
                        </a:rPr>
                        <a:t>114/6/3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tc>
                  <a:txBody>
                    <a:bodyPr/>
                    <a:lstStyle/>
                    <a:p>
                      <a:pPr marL="1270"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校內初選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:</a:t>
                      </a:r>
                      <a:r>
                        <a:rPr lang="zh-TW" sz="2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公告第一階段入選名單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extLst>
                  <a:ext uri="{0D108BD9-81ED-4DB2-BD59-A6C34878D82A}">
                    <a16:rowId xmlns:a16="http://schemas.microsoft.com/office/drawing/2014/main" val="417963219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標楷體" panose="03000509000000000000" pitchFamily="65" charset="-120"/>
                        </a:rPr>
                        <a:t>114/6/3</a:t>
                      </a:r>
                      <a:r>
                        <a:rPr lang="zh-TW" sz="2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至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標楷體" panose="03000509000000000000" pitchFamily="65" charset="-120"/>
                        </a:rPr>
                        <a:t>114/6/10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tc>
                  <a:txBody>
                    <a:bodyPr/>
                    <a:lstStyle/>
                    <a:p>
                      <a:pPr marL="1270" algn="just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校外書審老師進行評件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extLst>
                  <a:ext uri="{0D108BD9-81ED-4DB2-BD59-A6C34878D82A}">
                    <a16:rowId xmlns:a16="http://schemas.microsoft.com/office/drawing/2014/main" val="5874347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標楷體" panose="03000509000000000000" pitchFamily="65" charset="-120"/>
                        </a:rPr>
                        <a:t>114/6/11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tc>
                  <a:txBody>
                    <a:bodyPr/>
                    <a:lstStyle/>
                    <a:p>
                      <a:pPr marL="1270"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校外複選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:</a:t>
                      </a:r>
                      <a:r>
                        <a:rPr lang="zh-TW" sz="2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公告獲獎名單、學生學習歷程檔案發表會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73025" marT="0" marB="27305" anchor="ctr"/>
                </a:tc>
                <a:extLst>
                  <a:ext uri="{0D108BD9-81ED-4DB2-BD59-A6C34878D82A}">
                    <a16:rowId xmlns:a16="http://schemas.microsoft.com/office/drawing/2014/main" val="2317206356"/>
                  </a:ext>
                </a:extLst>
              </a:tr>
            </a:tbl>
          </a:graphicData>
        </a:graphic>
      </p:graphicFrame>
      <p:sp>
        <p:nvSpPr>
          <p:cNvPr id="12" name="橢圓形圖說文字 11"/>
          <p:cNvSpPr/>
          <p:nvPr/>
        </p:nvSpPr>
        <p:spPr>
          <a:xfrm>
            <a:off x="9096407" y="4067539"/>
            <a:ext cx="2639964" cy="2168692"/>
          </a:xfrm>
          <a:prstGeom prst="wedgeEllipseCallout">
            <a:avLst>
              <a:gd name="adj1" fmla="val -59370"/>
              <a:gd name="adj2" fmla="val -364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</a:rPr>
              <a:t>好作品</a:t>
            </a:r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</a:rPr>
              <a:t>需</a:t>
            </a:r>
            <a:endParaRPr lang="en-US" altLang="zh-TW" sz="3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</a:rPr>
              <a:t>時間精練</a:t>
            </a:r>
            <a:endParaRPr lang="zh-TW" altLang="en-US" sz="32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</a:rPr>
              <a:t>保握時</a:t>
            </a:r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</a:rPr>
              <a:t>程</a:t>
            </a:r>
            <a:r>
              <a:rPr lang="en-US" altLang="zh-TW" sz="3200" b="1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n-US" altLang="zh-TW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1247775" y="484887"/>
            <a:ext cx="9696450" cy="6895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320"/>
              </a:lnSpc>
              <a:spcBef>
                <a:spcPts val="600"/>
              </a:spcBef>
            </a:pPr>
            <a:r>
              <a:rPr lang="en-US" altLang="zh-TW" sz="3600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113 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學年度「學生學習歷程檔案」競賽辦法</a:t>
            </a:r>
          </a:p>
        </p:txBody>
      </p:sp>
      <p:sp>
        <p:nvSpPr>
          <p:cNvPr id="4" name="矩形 3"/>
          <p:cNvSpPr/>
          <p:nvPr/>
        </p:nvSpPr>
        <p:spPr>
          <a:xfrm>
            <a:off x="793847" y="2378378"/>
            <a:ext cx="2007273" cy="607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收件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022" y="-296"/>
            <a:ext cx="1643977" cy="14384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31899" y="1529873"/>
            <a:ext cx="68047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有意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參加學生於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5/20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前自行將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著作授權書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經任課教師認證的學生學習歷程檔案之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電子檔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多元學習表現類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任課教師認證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，依序上傳至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https://reurl.cc/WAnpl9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雲端。</a:t>
            </a:r>
            <a:endParaRPr lang="zh-TW" altLang="en-US" sz="2400" b="1" u="sng" dirty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134416" y="2294406"/>
            <a:ext cx="1413420" cy="984885"/>
          </a:xfrm>
          <a:prstGeom prst="rect">
            <a:avLst/>
          </a:prstGeom>
          <a:ln/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作品格式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</a:pP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</a:t>
            </a:r>
          </a:p>
        </p:txBody>
      </p:sp>
      <p:sp>
        <p:nvSpPr>
          <p:cNvPr id="14" name="矩形 13"/>
          <p:cNvSpPr/>
          <p:nvPr/>
        </p:nvSpPr>
        <p:spPr>
          <a:xfrm>
            <a:off x="3013705" y="4204148"/>
            <a:ext cx="8805977" cy="2492990"/>
          </a:xfrm>
          <a:prstGeom prst="rect">
            <a:avLst/>
          </a:prstGeom>
          <a:effectLst>
            <a:softEdge rad="6223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★內容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en-US" altLang="zh-TW" sz="2800" b="1" spc="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endParaRPr lang="en-US" altLang="zh-TW" sz="28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課程成果展現、跨領域結合應用及反思等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spc="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★個人風格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展現</a:t>
            </a:r>
            <a:r>
              <a:rPr lang="en-US" altLang="zh-TW" sz="2800" b="1" spc="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endParaRPr lang="en-US" altLang="zh-TW" sz="28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課程歷程與所學專業連結度、創意度、版面配置等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spc="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80598" y="4856674"/>
            <a:ext cx="2007273" cy="6694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評分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</a:t>
            </a:r>
          </a:p>
        </p:txBody>
      </p:sp>
    </p:spTree>
    <p:extLst>
      <p:ext uri="{BB962C8B-B14F-4D97-AF65-F5344CB8AC3E}">
        <p14:creationId xmlns:p14="http://schemas.microsoft.com/office/powerpoint/2010/main" val="31778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1247775" y="484887"/>
            <a:ext cx="9696450" cy="6895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320"/>
              </a:lnSpc>
              <a:spcBef>
                <a:spcPts val="600"/>
              </a:spcBef>
            </a:pP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113 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學年度「學生學習歷程檔案」競賽辦法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022" y="-296"/>
            <a:ext cx="1643977" cy="14384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05734" y="1575112"/>
            <a:ext cx="80767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參賽作品僅限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度指定科目之學習成果且需經任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 教師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認證或多元學習表現，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不得使用其他學年歷屆之檔案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競賽之檔案應為參賽者本人作品，其內容亦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不得涉及偽造資料、著作權爭議或以改寫方式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等參與競賽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參賽者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參加本競賽視同</a:t>
            </a:r>
            <a:r>
              <a:rPr lang="zh-TW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同意授權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參賽作品予主辦單位，作為本校學生學習歷程檔案範本與宣導使用。</a:t>
            </a:r>
          </a:p>
          <a:p>
            <a:pPr>
              <a:lnSpc>
                <a:spcPct val="150000"/>
              </a:lnSpc>
            </a:pP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99436" y="2541608"/>
            <a:ext cx="2007273" cy="607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報名須知</a:t>
            </a:r>
          </a:p>
        </p:txBody>
      </p:sp>
      <p:sp>
        <p:nvSpPr>
          <p:cNvPr id="13" name="矩形 12"/>
          <p:cNvSpPr/>
          <p:nvPr/>
        </p:nvSpPr>
        <p:spPr>
          <a:xfrm>
            <a:off x="1099436" y="5361562"/>
            <a:ext cx="2007273" cy="607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獎勵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辦法</a:t>
            </a:r>
          </a:p>
        </p:txBody>
      </p:sp>
      <p:sp>
        <p:nvSpPr>
          <p:cNvPr id="6" name="矩形 5"/>
          <p:cNvSpPr/>
          <p:nvPr/>
        </p:nvSpPr>
        <p:spPr>
          <a:xfrm>
            <a:off x="3405733" y="5484418"/>
            <a:ext cx="3698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依群別擇優分別錄取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獎項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28952" y="5378557"/>
            <a:ext cx="2555911" cy="60760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獎狀及獎勵金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97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10267670" cy="535531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學習歷程學生比賽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-112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學年度優良作品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課程學習成果類</a:t>
            </a:r>
            <a:endParaRPr lang="zh-TW" altLang="en-US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94" y="950037"/>
            <a:ext cx="2743200" cy="15430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2" y="950037"/>
            <a:ext cx="2743200" cy="15430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10" y="916854"/>
            <a:ext cx="3657600" cy="2057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94" y="2634674"/>
            <a:ext cx="3657600" cy="2057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94" y="4833661"/>
            <a:ext cx="3657600" cy="2057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03" y="3045047"/>
            <a:ext cx="3657600" cy="2057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56" y="4692074"/>
            <a:ext cx="3657600" cy="2057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40" name="矩形 39"/>
          <p:cNvSpPr/>
          <p:nvPr/>
        </p:nvSpPr>
        <p:spPr>
          <a:xfrm>
            <a:off x="9049636" y="3051621"/>
            <a:ext cx="1689874" cy="15696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圖文並列       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架構完整       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具體過程        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獨特反思</a:t>
            </a:r>
          </a:p>
        </p:txBody>
      </p:sp>
      <p:sp>
        <p:nvSpPr>
          <p:cNvPr id="41" name="矩形 40"/>
          <p:cNvSpPr/>
          <p:nvPr/>
        </p:nvSpPr>
        <p:spPr>
          <a:xfrm>
            <a:off x="5175218" y="5653111"/>
            <a:ext cx="2354413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專有名詞關鍵字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深度百字簡述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01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10267670" cy="535531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學習歷程學生比賽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-112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學年度優良作品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多元學習表現類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8" y="4202065"/>
            <a:ext cx="3260137" cy="232866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00209"/>
            <a:ext cx="3200400" cy="2286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31" y="4202064"/>
            <a:ext cx="3260137" cy="232866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75" y="1200209"/>
            <a:ext cx="3200400" cy="2286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274" y="4202065"/>
            <a:ext cx="3260136" cy="232866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588" y="1200209"/>
            <a:ext cx="3260137" cy="232866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矩形 9"/>
          <p:cNvSpPr/>
          <p:nvPr/>
        </p:nvSpPr>
        <p:spPr>
          <a:xfrm>
            <a:off x="4050335" y="3634638"/>
            <a:ext cx="409133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多元素養能耐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申請科系連結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02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1247775" y="484887"/>
            <a:ext cx="9696450" cy="6895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320"/>
              </a:lnSpc>
              <a:spcBef>
                <a:spcPts val="600"/>
              </a:spcBef>
            </a:pP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期末課程滿意度調查</a:t>
            </a:r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02354" y="1478871"/>
            <a:ext cx="6387293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6000"/>
              </a:lnSpc>
              <a:spcBef>
                <a:spcPts val="1200"/>
              </a:spcBef>
            </a:pP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問卷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填答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路徑</a:t>
            </a:r>
            <a:endParaRPr lang="zh-TW" altLang="en-US" sz="28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022" y="-296"/>
            <a:ext cx="1643977" cy="14384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11382" y="2474682"/>
            <a:ext cx="9169237" cy="7335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學校首頁→學生專區→南商數位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學習平台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4251" t="25556" r="2254" b="6168"/>
          <a:stretch/>
        </p:blipFill>
        <p:spPr>
          <a:xfrm>
            <a:off x="634448" y="3432196"/>
            <a:ext cx="10923105" cy="323023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583996" y="4843060"/>
            <a:ext cx="1186169" cy="4085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9571282" y="6363415"/>
            <a:ext cx="1520787" cy="3188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6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41935" y="2283675"/>
            <a:ext cx="664797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b="1" spc="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機會是留給有準備的人</a:t>
            </a:r>
            <a:r>
              <a:rPr lang="zh-TW" altLang="en-US" sz="3600" b="1" spc="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spc="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b="1" spc="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r>
              <a:rPr lang="zh-TW" altLang="en-US" sz="3600" b="1" spc="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是留給最堅持的人</a:t>
            </a:r>
            <a:r>
              <a:rPr lang="zh-TW" altLang="en-US" sz="3600" b="1" spc="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b="1" spc="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6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祝福  同學   把握時光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充實自己</a:t>
            </a:r>
            <a:endParaRPr lang="zh-TW" altLang="en-US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114" y="516549"/>
            <a:ext cx="1629811" cy="142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>
            <a:extLst>
              <a:ext uri="{FF2B5EF4-FFF2-40B4-BE49-F238E27FC236}">
                <a16:creationId xmlns:a16="http://schemas.microsoft.com/office/drawing/2014/main" id="{D803F1B5-D896-4A55-8766-2976F18D4A2A}"/>
              </a:ext>
            </a:extLst>
          </p:cNvPr>
          <p:cNvSpPr txBox="1"/>
          <p:nvPr/>
        </p:nvSpPr>
        <p:spPr>
          <a:xfrm>
            <a:off x="658304" y="4594910"/>
            <a:ext cx="18207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學年度簡章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12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一般生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招生名額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25F7F1C-39C9-4D5D-8B08-552E75D39601}"/>
              </a:ext>
            </a:extLst>
          </p:cNvPr>
          <p:cNvSpPr txBox="1"/>
          <p:nvPr/>
        </p:nvSpPr>
        <p:spPr>
          <a:xfrm>
            <a:off x="2839636" y="4574675"/>
            <a:ext cx="6687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34,032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6ED7D92-8EAC-40A9-A8EC-68D17D61B7CF}"/>
              </a:ext>
            </a:extLst>
          </p:cNvPr>
          <p:cNvSpPr txBox="1"/>
          <p:nvPr/>
        </p:nvSpPr>
        <p:spPr>
          <a:xfrm>
            <a:off x="4090920" y="4574675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9,648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81E83F-74C8-41BA-80C5-14E8E04010F8}"/>
              </a:ext>
            </a:extLst>
          </p:cNvPr>
          <p:cNvSpPr txBox="1"/>
          <p:nvPr/>
        </p:nvSpPr>
        <p:spPr>
          <a:xfrm>
            <a:off x="5295860" y="4574675"/>
            <a:ext cx="45397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586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495EFB0-19D9-4BF0-AEA3-271726DEE9BD}"/>
              </a:ext>
            </a:extLst>
          </p:cNvPr>
          <p:cNvSpPr txBox="1"/>
          <p:nvPr/>
        </p:nvSpPr>
        <p:spPr>
          <a:xfrm>
            <a:off x="6471004" y="4574675"/>
            <a:ext cx="45397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495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6DCF0EC-4190-4013-8E0E-969E409036B4}"/>
              </a:ext>
            </a:extLst>
          </p:cNvPr>
          <p:cNvSpPr txBox="1"/>
          <p:nvPr/>
        </p:nvSpPr>
        <p:spPr>
          <a:xfrm>
            <a:off x="7802266" y="4574675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4,323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AC3C7CC-B6E1-465F-91B1-6BDE2BC3F007}"/>
              </a:ext>
            </a:extLst>
          </p:cNvPr>
          <p:cNvSpPr txBox="1"/>
          <p:nvPr/>
        </p:nvSpPr>
        <p:spPr>
          <a:xfrm>
            <a:off x="9494217" y="4574675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2,473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04AAB-E63E-4B45-B277-6B2BCEA54586}"/>
              </a:ext>
            </a:extLst>
          </p:cNvPr>
          <p:cNvSpPr txBox="1"/>
          <p:nvPr/>
        </p:nvSpPr>
        <p:spPr>
          <a:xfrm>
            <a:off x="11208525" y="4574675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7,729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58304" y="146223"/>
            <a:ext cx="8910213" cy="612000"/>
            <a:chOff x="0" y="4233"/>
            <a:chExt cx="5444619" cy="605449"/>
          </a:xfrm>
        </p:grpSpPr>
        <p:sp>
          <p:nvSpPr>
            <p:cNvPr id="120" name="圓角化同側角落矩形 119"/>
            <p:cNvSpPr/>
            <p:nvPr/>
          </p:nvSpPr>
          <p:spPr>
            <a:xfrm rot="16200000" flipH="1">
              <a:off x="2419585" y="-2415352"/>
              <a:ext cx="605449" cy="5444619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96C8E9"/>
                </a:gs>
                <a:gs pos="55000">
                  <a:srgbClr val="AFEAFF"/>
                </a:gs>
                <a:gs pos="100000">
                  <a:srgbClr val="96C8E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33" name="圓角化同側角落矩形 32"/>
            <p:cNvSpPr/>
            <p:nvPr/>
          </p:nvSpPr>
          <p:spPr>
            <a:xfrm rot="16200000" flipH="1">
              <a:off x="2463668" y="-2367116"/>
              <a:ext cx="504000" cy="5343418"/>
            </a:xfrm>
            <a:prstGeom prst="round2SameRect">
              <a:avLst>
                <a:gd name="adj1" fmla="val 0"/>
                <a:gd name="adj2" fmla="val 50000"/>
              </a:avLst>
            </a:prstGeom>
            <a:noFill/>
            <a:ln w="1270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</p:grpSp>
      <p:sp>
        <p:nvSpPr>
          <p:cNvPr id="34" name="Google Shape;446;p38"/>
          <p:cNvSpPr txBox="1">
            <a:spLocks/>
          </p:cNvSpPr>
          <p:nvPr/>
        </p:nvSpPr>
        <p:spPr>
          <a:xfrm>
            <a:off x="550708" y="118458"/>
            <a:ext cx="8885114" cy="6984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zh-TW" altLang="en-US" sz="3200" b="1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技</a:t>
            </a:r>
            <a:r>
              <a:rPr lang="zh-TW" altLang="en-US" sz="3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專多元入學管道介紹及學習歷程檔案招生運用</a:t>
            </a:r>
            <a:endParaRPr lang="en-US" dirty="0"/>
          </a:p>
        </p:txBody>
      </p:sp>
      <p:sp>
        <p:nvSpPr>
          <p:cNvPr id="101" name="矩形 100"/>
          <p:cNvSpPr/>
          <p:nvPr/>
        </p:nvSpPr>
        <p:spPr>
          <a:xfrm>
            <a:off x="1604578" y="5153681"/>
            <a:ext cx="8987391" cy="1449868"/>
          </a:xfrm>
          <a:prstGeom prst="rect">
            <a:avLst/>
          </a:prstGeom>
          <a:gradFill>
            <a:gsLst>
              <a:gs pos="28000">
                <a:srgbClr val="FFFFCC"/>
              </a:gs>
              <a:gs pos="90000">
                <a:schemeClr val="accent4">
                  <a:lumMod val="20000"/>
                  <a:lumOff val="80000"/>
                </a:schemeClr>
              </a:gs>
            </a:gsLst>
            <a:lin ang="54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03" name="文字方塊 102"/>
          <p:cNvSpPr txBox="1"/>
          <p:nvPr/>
        </p:nvSpPr>
        <p:spPr>
          <a:xfrm>
            <a:off x="1831081" y="5236265"/>
            <a:ext cx="9090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★入學管道使用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學生學習歷程檔案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佔總招生名額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66%)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 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★入學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管道採計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統一入學測驗成績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佔總招生名額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66%)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登記分發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佔總招生名額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19%)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7261E8A-83FA-5CC0-A450-EB66BB94DE89}"/>
              </a:ext>
            </a:extLst>
          </p:cNvPr>
          <p:cNvSpPr/>
          <p:nvPr/>
        </p:nvSpPr>
        <p:spPr>
          <a:xfrm>
            <a:off x="9956358" y="585846"/>
            <a:ext cx="431800" cy="212883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EP</a:t>
            </a:r>
            <a:endParaRPr lang="zh-TW" altLang="en-US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7BC85F3-D34F-DFD3-8F51-4B1049B7E757}"/>
              </a:ext>
            </a:extLst>
          </p:cNvPr>
          <p:cNvSpPr txBox="1"/>
          <p:nvPr/>
        </p:nvSpPr>
        <p:spPr>
          <a:xfrm>
            <a:off x="10388158" y="552299"/>
            <a:ext cx="1481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</a:t>
            </a:r>
            <a:endParaRPr lang="zh-TW" altLang="en-US" sz="1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0E29C4B-95E6-4ECF-A3CB-F5622ECE4B53}"/>
              </a:ext>
            </a:extLst>
          </p:cNvPr>
          <p:cNvSpPr txBox="1"/>
          <p:nvPr/>
        </p:nvSpPr>
        <p:spPr>
          <a:xfrm>
            <a:off x="4844478" y="4779576"/>
            <a:ext cx="9175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青儲組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454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F371437-994C-426E-99D7-F062D8CE84EF}"/>
              </a:ext>
            </a:extLst>
          </p:cNvPr>
          <p:cNvSpPr txBox="1"/>
          <p:nvPr/>
        </p:nvSpPr>
        <p:spPr>
          <a:xfrm>
            <a:off x="2683369" y="4772543"/>
            <a:ext cx="9175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青儲組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93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A52CBB-C4C7-4A1D-9CB2-8CE7FF61F6F6}"/>
              </a:ext>
            </a:extLst>
          </p:cNvPr>
          <p:cNvSpPr/>
          <p:nvPr/>
        </p:nvSpPr>
        <p:spPr>
          <a:xfrm>
            <a:off x="8381271" y="4805326"/>
            <a:ext cx="336745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註：各招生管道招生名額，以招生簡章為準。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47C4515-321D-C5BD-1501-BA6BB0324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776408"/>
              </p:ext>
            </p:extLst>
          </p:nvPr>
        </p:nvGraphicFramePr>
        <p:xfrm>
          <a:off x="658304" y="893623"/>
          <a:ext cx="11055219" cy="36810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1206">
                  <a:extLst>
                    <a:ext uri="{9D8B030D-6E8A-4147-A177-3AD203B41FA5}">
                      <a16:colId xmlns:a16="http://schemas.microsoft.com/office/drawing/2014/main" val="1006529308"/>
                    </a:ext>
                  </a:extLst>
                </a:gridCol>
                <a:gridCol w="1430594">
                  <a:extLst>
                    <a:ext uri="{9D8B030D-6E8A-4147-A177-3AD203B41FA5}">
                      <a16:colId xmlns:a16="http://schemas.microsoft.com/office/drawing/2014/main" val="2513635761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1146650393"/>
                    </a:ext>
                  </a:extLst>
                </a:gridCol>
                <a:gridCol w="988142">
                  <a:extLst>
                    <a:ext uri="{9D8B030D-6E8A-4147-A177-3AD203B41FA5}">
                      <a16:colId xmlns:a16="http://schemas.microsoft.com/office/drawing/2014/main" val="726348224"/>
                    </a:ext>
                  </a:extLst>
                </a:gridCol>
                <a:gridCol w="1275244">
                  <a:extLst>
                    <a:ext uri="{9D8B030D-6E8A-4147-A177-3AD203B41FA5}">
                      <a16:colId xmlns:a16="http://schemas.microsoft.com/office/drawing/2014/main" val="1723941704"/>
                    </a:ext>
                  </a:extLst>
                </a:gridCol>
                <a:gridCol w="1415845">
                  <a:extLst>
                    <a:ext uri="{9D8B030D-6E8A-4147-A177-3AD203B41FA5}">
                      <a16:colId xmlns:a16="http://schemas.microsoft.com/office/drawing/2014/main" val="2879776533"/>
                    </a:ext>
                  </a:extLst>
                </a:gridCol>
                <a:gridCol w="1602330">
                  <a:extLst>
                    <a:ext uri="{9D8B030D-6E8A-4147-A177-3AD203B41FA5}">
                      <a16:colId xmlns:a16="http://schemas.microsoft.com/office/drawing/2014/main" val="232312316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1245975946"/>
                    </a:ext>
                  </a:extLst>
                </a:gridCol>
              </a:tblGrid>
              <a:tr h="1010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lang="en-US" altLang="zh-TW" sz="16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群科</a:t>
                      </a:r>
                      <a:r>
                        <a:rPr lang="en-US" alt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學程別</a:t>
                      </a:r>
                      <a:endParaRPr lang="zh-TW" altLang="zh-TW" sz="16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71463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專業群科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90488" indent="17780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專門學程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71463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學術學</a:t>
                      </a:r>
                      <a:r>
                        <a:rPr lang="zh-TW" sz="16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435100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專業群科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435100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專門學程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435100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學術學</a:t>
                      </a:r>
                      <a:r>
                        <a:rPr lang="zh-TW" sz="16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 algn="ctr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專業群科</a:t>
                      </a:r>
                    </a:p>
                    <a:p>
                      <a:pPr marL="179388" indent="-179388" algn="ctr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專門學程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普通科</a:t>
                      </a:r>
                      <a:endParaRPr lang="en-US" altLang="zh-TW" sz="1600" b="1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9388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專門學程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9388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專業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群科藝術群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77402"/>
                  </a:ext>
                </a:extLst>
              </a:tr>
              <a:tr h="4736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考試名稱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四技二專統一入學測驗</a:t>
                      </a:r>
                      <a:endParaRPr lang="en-US" alt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統測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大學學科能力測驗</a:t>
                      </a:r>
                      <a:endParaRPr lang="en-US" alt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學測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77108"/>
                  </a:ext>
                </a:extLst>
              </a:tr>
              <a:tr h="15653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報名資格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統測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科成績</a:t>
                      </a:r>
                      <a:endParaRPr lang="en-US" altLang="zh-TW" sz="1600" b="1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不得有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以上為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具特殊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歷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簡章表列之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國際或全國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能競賽得獎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正備取國手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簡章表列之</a:t>
                      </a:r>
                      <a:r>
                        <a:rPr lang="zh-TW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競賽得獎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取得乙級以上技術士證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或通過專技人員普通考試</a:t>
                      </a:r>
                      <a:endParaRPr lang="zh-TW" alt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技綜高</a:t>
                      </a:r>
                      <a:r>
                        <a:rPr lang="zh-TW" sz="16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校內推薦</a:t>
                      </a:r>
                      <a:endParaRPr lang="en-US" altLang="zh-TW" sz="16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排名在各科、學程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之應屆畢業生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739304"/>
                  </a:ext>
                </a:extLst>
              </a:tr>
              <a:tr h="6314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招生管道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入學</a:t>
                      </a:r>
                      <a:endParaRPr lang="zh-TW" sz="2000" b="1" kern="100" baseline="300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聯合登記分發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特殊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選才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技優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保送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技優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甄審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繁星</a:t>
                      </a: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推薦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四技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申請入學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31385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653CFA08-501A-EB6D-3BDC-D399EFA29A8C}"/>
              </a:ext>
            </a:extLst>
          </p:cNvPr>
          <p:cNvSpPr/>
          <p:nvPr/>
        </p:nvSpPr>
        <p:spPr>
          <a:xfrm>
            <a:off x="2926235" y="4336270"/>
            <a:ext cx="431800" cy="212883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EP</a:t>
            </a:r>
            <a:endParaRPr lang="zh-TW" altLang="en-US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C49FAE-05CD-C985-E08F-D25A3B882572}"/>
              </a:ext>
            </a:extLst>
          </p:cNvPr>
          <p:cNvSpPr/>
          <p:nvPr/>
        </p:nvSpPr>
        <p:spPr>
          <a:xfrm>
            <a:off x="7949471" y="4333191"/>
            <a:ext cx="431800" cy="212883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EP</a:t>
            </a:r>
            <a:endParaRPr lang="zh-TW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70867C-F775-85C1-2273-82454FD52479}"/>
              </a:ext>
            </a:extLst>
          </p:cNvPr>
          <p:cNvSpPr/>
          <p:nvPr/>
        </p:nvSpPr>
        <p:spPr>
          <a:xfrm>
            <a:off x="11355730" y="4333191"/>
            <a:ext cx="431800" cy="212883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EP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486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5"/>
          </p:nvPr>
        </p:nvSpPr>
        <p:spPr>
          <a:xfrm>
            <a:off x="695325" y="186045"/>
            <a:ext cx="7928834" cy="535531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學生學習歷程檔案</a:t>
            </a:r>
            <a:r>
              <a:rPr lang="zh-TW" altLang="en-US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蒐集的資料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779482" y="3312767"/>
            <a:ext cx="1941557" cy="34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400" b="1" kern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(</a:t>
            </a:r>
            <a:r>
              <a:rPr lang="zh-TW" altLang="en-US" sz="1400" b="1" kern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不包含課程諮詢紀錄</a:t>
            </a:r>
            <a:r>
              <a:rPr lang="en-US" altLang="zh-TW" sz="1400" b="1" kern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)</a:t>
            </a:r>
            <a:endParaRPr lang="zh-TW" altLang="en-US" sz="1400" b="1" kern="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5522985" y="2933059"/>
            <a:ext cx="1172438" cy="1305225"/>
          </a:xfrm>
          <a:prstGeom prst="rightArrow">
            <a:avLst>
              <a:gd name="adj1" fmla="val 50000"/>
              <a:gd name="adj2" fmla="val 50491"/>
            </a:avLst>
          </a:prstGeom>
          <a:gradFill flip="none" rotWithShape="1">
            <a:gsLst>
              <a:gs pos="0">
                <a:srgbClr val="C00000"/>
              </a:gs>
              <a:gs pos="99000">
                <a:schemeClr val="accent6"/>
              </a:gs>
            </a:gsLst>
            <a:lin ang="2700000" scaled="1"/>
            <a:tileRect/>
          </a:gra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zh-TW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22119" y="1278653"/>
            <a:ext cx="4978082" cy="4564286"/>
            <a:chOff x="422119" y="1278653"/>
            <a:chExt cx="4978082" cy="4564286"/>
          </a:xfrm>
        </p:grpSpPr>
        <p:grpSp>
          <p:nvGrpSpPr>
            <p:cNvPr id="17" name="群組 16"/>
            <p:cNvGrpSpPr/>
            <p:nvPr/>
          </p:nvGrpSpPr>
          <p:grpSpPr>
            <a:xfrm>
              <a:off x="422119" y="1278653"/>
              <a:ext cx="4978082" cy="4564286"/>
              <a:chOff x="422119" y="1278653"/>
              <a:chExt cx="4978082" cy="4564286"/>
            </a:xfrm>
          </p:grpSpPr>
          <p:grpSp>
            <p:nvGrpSpPr>
              <p:cNvPr id="6" name="群組 5"/>
              <p:cNvGrpSpPr/>
              <p:nvPr/>
            </p:nvGrpSpPr>
            <p:grpSpPr>
              <a:xfrm>
                <a:off x="422119" y="1278653"/>
                <a:ext cx="4855299" cy="4221436"/>
                <a:chOff x="695401" y="1115419"/>
                <a:chExt cx="5149725" cy="3744969"/>
              </a:xfrm>
            </p:grpSpPr>
            <p:pic>
              <p:nvPicPr>
                <p:cNvPr id="10" name="圖片 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49988" b="33735"/>
                <a:stretch/>
              </p:blipFill>
              <p:spPr>
                <a:xfrm>
                  <a:off x="695401" y="1115419"/>
                  <a:ext cx="5149725" cy="3744969"/>
                </a:xfrm>
                <a:prstGeom prst="rect">
                  <a:avLst/>
                </a:prstGeom>
              </p:spPr>
            </p:pic>
            <p:sp>
              <p:nvSpPr>
                <p:cNvPr id="7" name="右大括弧 6"/>
                <p:cNvSpPr/>
                <p:nvPr/>
              </p:nvSpPr>
              <p:spPr>
                <a:xfrm>
                  <a:off x="3801491" y="1328158"/>
                  <a:ext cx="499858" cy="3532230"/>
                </a:xfrm>
                <a:prstGeom prst="rightBrace">
                  <a:avLst>
                    <a:gd name="adj1" fmla="val 14455"/>
                    <a:gd name="adj2" fmla="val 62127"/>
                  </a:avLst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" name="文字方塊 7"/>
              <p:cNvSpPr txBox="1"/>
              <p:nvPr/>
            </p:nvSpPr>
            <p:spPr>
              <a:xfrm>
                <a:off x="1010372" y="3140529"/>
                <a:ext cx="2657806" cy="343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600"/>
                  </a:spcBef>
                </a:pPr>
                <a:r>
                  <a:rPr lang="en-US" altLang="zh-TW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包含學業成績、課程諮詢紀錄</a:t>
                </a:r>
                <a:r>
                  <a:rPr lang="en-US" altLang="zh-TW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TW" altLang="en-US" sz="1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202953" y="2101774"/>
                <a:ext cx="2284600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30000"/>
                  </a:lnSpc>
                  <a:spcBef>
                    <a:spcPts val="600"/>
                  </a:spcBef>
                </a:pPr>
                <a:r>
                  <a:rPr lang="en-US" altLang="zh-TW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包含學籍資料、幹部紀錄</a:t>
                </a:r>
                <a:r>
                  <a:rPr lang="en-US" altLang="zh-TW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TW" altLang="en-US" sz="1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4" name="文字方塊 13"/>
              <p:cNvSpPr txBox="1"/>
              <p:nvPr/>
            </p:nvSpPr>
            <p:spPr>
              <a:xfrm>
                <a:off x="1024506" y="4135048"/>
                <a:ext cx="2643672" cy="343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600"/>
                  </a:spcBef>
                </a:pPr>
                <a:r>
                  <a:rPr lang="en-US" altLang="zh-TW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包含修課產出之作業、作品等</a:t>
                </a:r>
                <a:r>
                  <a:rPr lang="en-US" altLang="zh-TW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TW" altLang="en-US" sz="1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1202953" y="5190453"/>
                <a:ext cx="2293782" cy="65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7313" indent="-87313">
                  <a:lnSpc>
                    <a:spcPct val="130000"/>
                  </a:lnSpc>
                  <a:spcBef>
                    <a:spcPts val="600"/>
                  </a:spcBef>
                </a:pPr>
                <a:r>
                  <a:rPr lang="en-US" altLang="zh-TW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包含彈性學習時間、團體活動時間及其他表現</a:t>
                </a:r>
                <a:r>
                  <a:rPr lang="en-US" altLang="zh-TW" sz="1400" b="1" kern="0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TW" altLang="en-US" sz="1400" b="1" kern="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graphicFrame>
            <p:nvGraphicFramePr>
              <p:cNvPr id="13" name="物件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864724" y="1278653"/>
              <a:ext cx="1535477" cy="3802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0" name="PhotoImpact" r:id="rId5" imgW="1075680" imgH="2862000" progId="PI3.Image">
                      <p:embed/>
                    </p:oleObj>
                  </mc:Choice>
                  <mc:Fallback>
                    <p:oleObj name="PhotoImpact" r:id="rId5" imgW="1075680" imgH="2862000" progId="PI3.Image">
                      <p:embed/>
                      <p:pic>
                        <p:nvPicPr>
                          <p:cNvPr id="13" name="物件 12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864724" y="1278653"/>
                            <a:ext cx="1535477" cy="38026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矩形 17"/>
            <p:cNvSpPr/>
            <p:nvPr/>
          </p:nvSpPr>
          <p:spPr>
            <a:xfrm>
              <a:off x="3931930" y="3407542"/>
              <a:ext cx="1387062" cy="12464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學生學習歷程檔案數位平臺</a:t>
              </a:r>
              <a:endParaRPr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TW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TW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學習歷程</a:t>
              </a:r>
              <a:r>
                <a:rPr lang="en-US" altLang="zh-TW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TW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TW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學校平臺</a:t>
              </a:r>
              <a:r>
                <a:rPr lang="en-US" altLang="zh-TW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6828119" y="270331"/>
            <a:ext cx="5146260" cy="5623642"/>
            <a:chOff x="6818207" y="80920"/>
            <a:chExt cx="5146260" cy="5623642"/>
          </a:xfrm>
        </p:grpSpPr>
        <p:grpSp>
          <p:nvGrpSpPr>
            <p:cNvPr id="22" name="群組 21"/>
            <p:cNvGrpSpPr/>
            <p:nvPr/>
          </p:nvGrpSpPr>
          <p:grpSpPr>
            <a:xfrm>
              <a:off x="6818207" y="80920"/>
              <a:ext cx="5146260" cy="5623642"/>
              <a:chOff x="6818207" y="80920"/>
              <a:chExt cx="5146260" cy="5623642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 rotWithShape="1">
              <a:blip r:embed="rId4"/>
              <a:srcRect l="50485"/>
              <a:stretch/>
            </p:blipFill>
            <p:spPr>
              <a:xfrm>
                <a:off x="6895577" y="80920"/>
                <a:ext cx="5068890" cy="5623642"/>
              </a:xfrm>
              <a:prstGeom prst="rect">
                <a:avLst/>
              </a:prstGeom>
            </p:spPr>
          </p:pic>
          <p:graphicFrame>
            <p:nvGraphicFramePr>
              <p:cNvPr id="20" name="物件 1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818207" y="1756506"/>
              <a:ext cx="1523562" cy="38180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1" name="PhotoImpact" r:id="rId7" imgW="1069560" imgH="2862000" progId="PI3.Image">
                      <p:embed/>
                    </p:oleObj>
                  </mc:Choice>
                  <mc:Fallback>
                    <p:oleObj name="PhotoImpact" r:id="rId7" imgW="1069560" imgH="2862000" progId="PI3.Image">
                      <p:embed/>
                      <p:pic>
                        <p:nvPicPr>
                          <p:cNvPr id="20" name="物件 19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6818207" y="1756506"/>
                            <a:ext cx="1523562" cy="381800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矩形 20"/>
              <p:cNvSpPr/>
              <p:nvPr/>
            </p:nvSpPr>
            <p:spPr>
              <a:xfrm>
                <a:off x="6835467" y="3533758"/>
                <a:ext cx="1506301" cy="152349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高級中等教育階段學生學習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歷程資料庫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TW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zh-TW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學習歷程</a:t>
                </a:r>
                <a:r>
                  <a:rPr lang="en-US" altLang="zh-TW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/>
                </a:r>
                <a:br>
                  <a:rPr lang="en-US" altLang="zh-TW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TW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中央資料庫</a:t>
                </a:r>
                <a:r>
                  <a:rPr lang="en-US" altLang="zh-TW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  <a:endParaRPr lang="en-US" altLang="zh-TW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032" name="Picture 8" descr="ãæè²é¨ãçåçæå°çµæ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623" y="1990027"/>
                <a:ext cx="1257300" cy="1257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左大括弧 1"/>
            <p:cNvSpPr/>
            <p:nvPr/>
          </p:nvSpPr>
          <p:spPr>
            <a:xfrm>
              <a:off x="8328707" y="1557644"/>
              <a:ext cx="501784" cy="4056057"/>
            </a:xfrm>
            <a:prstGeom prst="leftBrace">
              <a:avLst/>
            </a:prstGeom>
            <a:ln w="38100">
              <a:solidFill>
                <a:srgbClr val="E46C0A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52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7928834" cy="535531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課程學習成果與多元表現</a:t>
            </a:r>
            <a:r>
              <a:rPr lang="zh-TW" altLang="en-US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完整流程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365976" y="828369"/>
            <a:ext cx="11012440" cy="5880229"/>
            <a:chOff x="760044" y="895591"/>
            <a:chExt cx="11012440" cy="5880229"/>
          </a:xfrm>
        </p:grpSpPr>
        <p:sp>
          <p:nvSpPr>
            <p:cNvPr id="4" name="五邊形 3"/>
            <p:cNvSpPr/>
            <p:nvPr/>
          </p:nvSpPr>
          <p:spPr>
            <a:xfrm>
              <a:off x="2608666" y="1866002"/>
              <a:ext cx="1388979" cy="124937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整理</a:t>
              </a:r>
            </a:p>
          </p:txBody>
        </p:sp>
        <p:sp>
          <p:nvSpPr>
            <p:cNvPr id="5" name="五邊形 4"/>
            <p:cNvSpPr/>
            <p:nvPr/>
          </p:nvSpPr>
          <p:spPr>
            <a:xfrm>
              <a:off x="4009078" y="1846234"/>
              <a:ext cx="1388979" cy="124937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上傳</a:t>
              </a:r>
            </a:p>
          </p:txBody>
        </p:sp>
        <p:sp>
          <p:nvSpPr>
            <p:cNvPr id="6" name="五邊形 5"/>
            <p:cNvSpPr/>
            <p:nvPr/>
          </p:nvSpPr>
          <p:spPr>
            <a:xfrm>
              <a:off x="5409490" y="1857866"/>
              <a:ext cx="1545380" cy="1249379"/>
            </a:xfrm>
            <a:prstGeom prst="homePlate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認證</a:t>
              </a:r>
            </a:p>
          </p:txBody>
        </p:sp>
        <p:sp>
          <p:nvSpPr>
            <p:cNvPr id="7" name="五邊形 6"/>
            <p:cNvSpPr/>
            <p:nvPr/>
          </p:nvSpPr>
          <p:spPr>
            <a:xfrm>
              <a:off x="7003690" y="1866236"/>
              <a:ext cx="1498967" cy="124937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勾選</a:t>
              </a:r>
            </a:p>
          </p:txBody>
        </p:sp>
        <p:sp>
          <p:nvSpPr>
            <p:cNvPr id="8" name="五邊形 7"/>
            <p:cNvSpPr/>
            <p:nvPr/>
          </p:nvSpPr>
          <p:spPr>
            <a:xfrm>
              <a:off x="8557834" y="1842210"/>
              <a:ext cx="1506791" cy="1249379"/>
            </a:xfrm>
            <a:prstGeom prst="homePlat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提交</a:t>
              </a: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0A9467E-68CE-488C-99D5-BA37F2A27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878" y="1585230"/>
              <a:ext cx="1394194" cy="1312866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F5DEB7B-F1DF-489B-B3DF-7E4548750D3A}"/>
                </a:ext>
              </a:extLst>
            </p:cNvPr>
            <p:cNvSpPr/>
            <p:nvPr/>
          </p:nvSpPr>
          <p:spPr>
            <a:xfrm>
              <a:off x="760044" y="2853159"/>
              <a:ext cx="1617566" cy="52443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tIns="0" bIns="36000"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課程學習成果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9DCFE3E-A7CB-451F-AD41-FF9394AFA5DE}"/>
                </a:ext>
              </a:extLst>
            </p:cNvPr>
            <p:cNvSpPr/>
            <p:nvPr/>
          </p:nvSpPr>
          <p:spPr>
            <a:xfrm>
              <a:off x="827961" y="5728079"/>
              <a:ext cx="1617566" cy="52443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tIns="0" bIns="36000"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多元表現</a:t>
              </a: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E45D244-D9EA-4B00-B0BD-454580B8A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878" y="4319822"/>
              <a:ext cx="1481731" cy="1408257"/>
            </a:xfrm>
            <a:prstGeom prst="rect">
              <a:avLst/>
            </a:prstGeom>
          </p:spPr>
        </p:pic>
        <p:sp>
          <p:nvSpPr>
            <p:cNvPr id="13" name="五邊形 12"/>
            <p:cNvSpPr/>
            <p:nvPr/>
          </p:nvSpPr>
          <p:spPr>
            <a:xfrm>
              <a:off x="2681919" y="4478700"/>
              <a:ext cx="1607543" cy="124937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整理</a:t>
              </a:r>
            </a:p>
          </p:txBody>
        </p:sp>
        <p:sp>
          <p:nvSpPr>
            <p:cNvPr id="14" name="五邊形 13"/>
            <p:cNvSpPr/>
            <p:nvPr/>
          </p:nvSpPr>
          <p:spPr>
            <a:xfrm>
              <a:off x="4434069" y="4478700"/>
              <a:ext cx="1626062" cy="124937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上傳</a:t>
              </a:r>
            </a:p>
          </p:txBody>
        </p:sp>
        <p:sp>
          <p:nvSpPr>
            <p:cNvPr id="15" name="五邊形 14"/>
            <p:cNvSpPr/>
            <p:nvPr/>
          </p:nvSpPr>
          <p:spPr>
            <a:xfrm>
              <a:off x="6165684" y="4478700"/>
              <a:ext cx="1741329" cy="124937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勾選</a:t>
              </a:r>
            </a:p>
          </p:txBody>
        </p:sp>
        <p:sp>
          <p:nvSpPr>
            <p:cNvPr id="16" name="五邊形 15"/>
            <p:cNvSpPr/>
            <p:nvPr/>
          </p:nvSpPr>
          <p:spPr>
            <a:xfrm>
              <a:off x="7980756" y="4478699"/>
              <a:ext cx="1615187" cy="1249379"/>
            </a:xfrm>
            <a:prstGeom prst="homePlat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提交</a:t>
              </a:r>
            </a:p>
          </p:txBody>
        </p:sp>
        <p:sp>
          <p:nvSpPr>
            <p:cNvPr id="17" name="右大括弧 16"/>
            <p:cNvSpPr/>
            <p:nvPr/>
          </p:nvSpPr>
          <p:spPr>
            <a:xfrm rot="5400000">
              <a:off x="4575117" y="1333597"/>
              <a:ext cx="410442" cy="419683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右大括弧 17"/>
            <p:cNvSpPr/>
            <p:nvPr/>
          </p:nvSpPr>
          <p:spPr>
            <a:xfrm rot="5400000">
              <a:off x="6806318" y="1786465"/>
              <a:ext cx="397024" cy="856271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右大括弧 18"/>
            <p:cNvSpPr/>
            <p:nvPr/>
          </p:nvSpPr>
          <p:spPr>
            <a:xfrm rot="5400000">
              <a:off x="9189574" y="1040909"/>
              <a:ext cx="397025" cy="476879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3757363" y="3565525"/>
              <a:ext cx="146706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TW" altLang="en-US" sz="2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每學期完成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8342288" y="3538923"/>
              <a:ext cx="146706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TW" altLang="en-US" sz="2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每學年完成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271296" y="6283377"/>
              <a:ext cx="146706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TW" altLang="en-US" sz="2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每學年完成</a:t>
              </a:r>
            </a:p>
          </p:txBody>
        </p:sp>
        <p:sp>
          <p:nvSpPr>
            <p:cNvPr id="23" name="五邊形 22"/>
            <p:cNvSpPr/>
            <p:nvPr/>
          </p:nvSpPr>
          <p:spPr>
            <a:xfrm>
              <a:off x="6305907" y="997285"/>
              <a:ext cx="461955" cy="329081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TW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767862" y="924620"/>
              <a:ext cx="1107996" cy="45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TW" altLang="en-US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學生負責</a:t>
              </a:r>
            </a:p>
          </p:txBody>
        </p:sp>
        <p:sp>
          <p:nvSpPr>
            <p:cNvPr id="25" name="五邊形 24"/>
            <p:cNvSpPr/>
            <p:nvPr/>
          </p:nvSpPr>
          <p:spPr>
            <a:xfrm>
              <a:off x="8142813" y="970436"/>
              <a:ext cx="461955" cy="329081"/>
            </a:xfrm>
            <a:prstGeom prst="homePlate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TW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8604768" y="897771"/>
              <a:ext cx="1107996" cy="41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TW" altLang="en-US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教師負責</a:t>
              </a:r>
            </a:p>
          </p:txBody>
        </p:sp>
        <p:sp>
          <p:nvSpPr>
            <p:cNvPr id="27" name="五邊形 26"/>
            <p:cNvSpPr/>
            <p:nvPr/>
          </p:nvSpPr>
          <p:spPr>
            <a:xfrm>
              <a:off x="9871168" y="957036"/>
              <a:ext cx="461955" cy="329081"/>
            </a:xfrm>
            <a:prstGeom prst="homePlat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TW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10325616" y="895591"/>
              <a:ext cx="1107996" cy="41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TW" altLang="en-US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行政負責</a:t>
              </a:r>
            </a:p>
          </p:txBody>
        </p:sp>
      </p:grpSp>
      <p:sp>
        <p:nvSpPr>
          <p:cNvPr id="29" name="五邊形 3">
            <a:extLst>
              <a:ext uri="{FF2B5EF4-FFF2-40B4-BE49-F238E27FC236}">
                <a16:creationId xmlns:a16="http://schemas.microsoft.com/office/drawing/2014/main" id="{D8382D36-1289-4C17-B3A1-AD572806017E}"/>
              </a:ext>
            </a:extLst>
          </p:cNvPr>
          <p:cNvSpPr/>
          <p:nvPr/>
        </p:nvSpPr>
        <p:spPr>
          <a:xfrm>
            <a:off x="9784366" y="1786589"/>
            <a:ext cx="1741329" cy="1249379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收訖明細確認</a:t>
            </a:r>
          </a:p>
        </p:txBody>
      </p:sp>
      <p:sp>
        <p:nvSpPr>
          <p:cNvPr id="31" name="五邊形 3">
            <a:extLst>
              <a:ext uri="{FF2B5EF4-FFF2-40B4-BE49-F238E27FC236}">
                <a16:creationId xmlns:a16="http://schemas.microsoft.com/office/drawing/2014/main" id="{D0495906-7C02-493A-AA13-27C4F09812BF}"/>
              </a:ext>
            </a:extLst>
          </p:cNvPr>
          <p:cNvSpPr/>
          <p:nvPr/>
        </p:nvSpPr>
        <p:spPr>
          <a:xfrm>
            <a:off x="9260599" y="4411478"/>
            <a:ext cx="1741329" cy="1249379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TW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收訖明細確認</a:t>
            </a:r>
          </a:p>
        </p:txBody>
      </p:sp>
    </p:spTree>
    <p:extLst>
      <p:ext uri="{BB962C8B-B14F-4D97-AF65-F5344CB8AC3E}">
        <p14:creationId xmlns:p14="http://schemas.microsoft.com/office/powerpoint/2010/main" val="13233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7928834" cy="535531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檔案製作</a:t>
            </a:r>
            <a:endParaRPr lang="zh-TW" altLang="en-US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雲朵形圖說文字 5"/>
          <p:cNvSpPr/>
          <p:nvPr/>
        </p:nvSpPr>
        <p:spPr>
          <a:xfrm flipH="1">
            <a:off x="8456103" y="248993"/>
            <a:ext cx="3580678" cy="1382277"/>
          </a:xfrm>
          <a:prstGeom prst="cloudCallout">
            <a:avLst>
              <a:gd name="adj1" fmla="val 59174"/>
              <a:gd name="adj2" fmla="val 4858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72000" rIns="0" bIns="36000" rtlCol="0" anchor="ctr"/>
          <a:lstStyle/>
          <a:p>
            <a:pPr algn="ctr">
              <a:lnSpc>
                <a:spcPct val="13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只要用心完成就很豐富，展現學習的特色亮點</a:t>
            </a:r>
          </a:p>
        </p:txBody>
      </p:sp>
      <p:sp>
        <p:nvSpPr>
          <p:cNvPr id="7" name="向左箭號 6"/>
          <p:cNvSpPr/>
          <p:nvPr/>
        </p:nvSpPr>
        <p:spPr>
          <a:xfrm flipH="1">
            <a:off x="7652950" y="3225170"/>
            <a:ext cx="1893651" cy="1241155"/>
          </a:xfrm>
          <a:prstGeom prst="leftArrow">
            <a:avLst>
              <a:gd name="adj1" fmla="val 61984"/>
              <a:gd name="adj2" fmla="val 4933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申請</a:t>
            </a:r>
            <a:r>
              <a:rPr lang="en-US" altLang="zh-TW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甄選入學</a:t>
            </a:r>
            <a:r>
              <a:rPr lang="en-US" altLang="zh-TW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TW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TW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第二階段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3940050" y="3692145"/>
            <a:ext cx="3373688" cy="2834933"/>
            <a:chOff x="3867276" y="3603105"/>
            <a:chExt cx="3025703" cy="2691569"/>
          </a:xfrm>
        </p:grpSpPr>
        <p:sp>
          <p:nvSpPr>
            <p:cNvPr id="9" name="流程圖: 多重文件 8"/>
            <p:cNvSpPr/>
            <p:nvPr/>
          </p:nvSpPr>
          <p:spPr>
            <a:xfrm>
              <a:off x="3867276" y="4607796"/>
              <a:ext cx="3025703" cy="1686878"/>
            </a:xfrm>
            <a:prstGeom prst="flowChartMultidocumen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>
                <a:spcAft>
                  <a:spcPts val="600"/>
                </a:spcAft>
              </a:pP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彈性學習時間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例如：自主學習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>
                <a:spcAft>
                  <a:spcPts val="600"/>
                </a:spcAft>
              </a:pP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團體活動時間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例如：社團活動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>
                <a:spcAft>
                  <a:spcPts val="600"/>
                </a:spcAft>
              </a:pP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其他表現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例如：志工服務等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642057" y="4136028"/>
              <a:ext cx="2175029" cy="430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TW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● </a:t>
              </a:r>
              <a:r>
                <a:rPr lang="zh-TW" altLang="en-US" sz="2000" b="1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多元表現</a:t>
              </a:r>
            </a:p>
          </p:txBody>
        </p:sp>
        <p:sp>
          <p:nvSpPr>
            <p:cNvPr id="11" name="加號 10"/>
            <p:cNvSpPr/>
            <p:nvPr/>
          </p:nvSpPr>
          <p:spPr>
            <a:xfrm>
              <a:off x="5729571" y="3603105"/>
              <a:ext cx="541538" cy="443953"/>
            </a:xfrm>
            <a:prstGeom prst="mathPlus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TW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摺角紙張 11"/>
          <p:cNvSpPr/>
          <p:nvPr/>
        </p:nvSpPr>
        <p:spPr>
          <a:xfrm>
            <a:off x="9731268" y="2581881"/>
            <a:ext cx="2016363" cy="2527731"/>
          </a:xfrm>
          <a:prstGeom prst="foldedCorner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30000"/>
              </a:lnSpc>
            </a:pP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大學或技專校院</a:t>
            </a: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/>
            </a:r>
            <a:b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</a:b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備審參採項目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</p:txBody>
      </p:sp>
      <p:sp>
        <p:nvSpPr>
          <p:cNvPr id="13" name="雲朵形圖說文字 12"/>
          <p:cNvSpPr/>
          <p:nvPr/>
        </p:nvSpPr>
        <p:spPr>
          <a:xfrm>
            <a:off x="343176" y="4105074"/>
            <a:ext cx="2723684" cy="1914000"/>
          </a:xfrm>
          <a:prstGeom prst="cloudCallout">
            <a:avLst>
              <a:gd name="adj1" fmla="val 69788"/>
              <a:gd name="adj2" fmla="val 1923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lnSpc>
                <a:spcPct val="13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據實記錄學習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或體驗過程，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3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展現個人特色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522112" y="2039352"/>
            <a:ext cx="3374253" cy="1172629"/>
            <a:chOff x="522112" y="2039352"/>
            <a:chExt cx="3374253" cy="1172629"/>
          </a:xfrm>
        </p:grpSpPr>
        <p:sp>
          <p:nvSpPr>
            <p:cNvPr id="15" name="向左箭號 14"/>
            <p:cNvSpPr/>
            <p:nvPr/>
          </p:nvSpPr>
          <p:spPr>
            <a:xfrm flipH="1">
              <a:off x="2638696" y="2161903"/>
              <a:ext cx="1257669" cy="930045"/>
            </a:xfrm>
            <a:prstGeom prst="lef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TW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認證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 flipH="1">
              <a:off x="522112" y="2039352"/>
              <a:ext cx="2021826" cy="1172629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+mn-lt"/>
                </a:rPr>
                <a:t>任課教師確認屬於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</a:t>
              </a:r>
              <a:r>
                <a:rPr lang="zh-TW" altLang="en-US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+mn-lt"/>
                </a:rPr>
                <a:t>學生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+mn-lt"/>
                </a:rPr>
                <a:t>在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</a:t>
              </a:r>
              <a:r>
                <a:rPr lang="zh-TW" altLang="en-US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+mn-lt"/>
                </a:rPr>
                <a:t>課程學習所產出之成果</a:t>
              </a:r>
              <a:endParaRPr lang="en-US" altLang="zh-TW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4677186" y="1081246"/>
            <a:ext cx="1943161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● </a:t>
            </a:r>
            <a:r>
              <a:rPr lang="zh-TW" altLang="en-US" sz="20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課程學習成果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123" y="1718788"/>
            <a:ext cx="4115157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5"/>
          </p:nvPr>
        </p:nvSpPr>
        <p:spPr>
          <a:xfrm>
            <a:off x="695402" y="181839"/>
            <a:ext cx="7928834" cy="535531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學生學習歷程檔案的</a:t>
            </a:r>
            <a:r>
              <a:rPr lang="zh-TW" altLang="en-US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檔案格式、大小</a:t>
            </a:r>
            <a:endParaRPr lang="zh-TW" altLang="en-US" sz="2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7607E1E-C828-4FF4-8011-F137E5B36E3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3557" y="939256"/>
          <a:ext cx="8768637" cy="5225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336">
                  <a:extLst>
                    <a:ext uri="{9D8B030D-6E8A-4147-A177-3AD203B41FA5}">
                      <a16:colId xmlns:a16="http://schemas.microsoft.com/office/drawing/2014/main" val="3997364611"/>
                    </a:ext>
                  </a:extLst>
                </a:gridCol>
                <a:gridCol w="2862125">
                  <a:extLst>
                    <a:ext uri="{9D8B030D-6E8A-4147-A177-3AD203B41FA5}">
                      <a16:colId xmlns:a16="http://schemas.microsoft.com/office/drawing/2014/main" val="544840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資料項目</a:t>
                      </a:r>
                    </a:p>
                  </a:txBody>
                  <a:tcPr marL="36000" marR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檔案格式類型</a:t>
                      </a:r>
                    </a:p>
                  </a:txBody>
                  <a:tcPr marL="36000" marR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內容說明</a:t>
                      </a:r>
                      <a:endParaRPr lang="en-US" altLang="zh-TW" sz="2000" dirty="0"/>
                    </a:p>
                    <a:p>
                      <a:pPr algn="ctr"/>
                      <a:r>
                        <a:rPr lang="en-US" altLang="zh-TW" sz="1600" dirty="0"/>
                        <a:t>(</a:t>
                      </a:r>
                      <a:r>
                        <a:rPr lang="zh-TW" altLang="en-US" sz="1600" dirty="0"/>
                        <a:t>檔案大小或簡述文字之字數</a:t>
                      </a:r>
                      <a:r>
                        <a:rPr lang="en-US" altLang="zh-TW" sz="1600" dirty="0"/>
                        <a:t>)</a:t>
                      </a:r>
                      <a:endParaRPr lang="zh-TW" altLang="en-US" sz="1600" dirty="0"/>
                    </a:p>
                  </a:txBody>
                  <a:tcPr marL="36000" marR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451">
                <a:tc row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課程諮詢紀錄</a:t>
                      </a:r>
                      <a:endParaRPr lang="en-US" altLang="zh-TW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只限校內平臺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文件：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pdf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jpg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000" b="0" i="0" u="none" strike="noStrike" kern="1200" baseline="0" dirty="0" err="1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png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每件固定上限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2MB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601531"/>
                  </a:ext>
                </a:extLst>
              </a:tr>
              <a:tr h="509451">
                <a:tc v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36000" marR="3600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簡述：文字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100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個字為限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13175"/>
                  </a:ext>
                </a:extLst>
              </a:tr>
              <a:tr h="509451">
                <a:tc rowSpan="3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課程學習成果</a:t>
                      </a:r>
                      <a:endParaRPr lang="en-US" altLang="zh-TW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36000" marR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文件：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pdf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jpg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000" b="0" i="0" u="none" strike="noStrike" kern="1200" baseline="0" dirty="0" err="1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png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每件固定上限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4MB</a:t>
                      </a:r>
                    </a:p>
                  </a:txBody>
                  <a:tcPr marL="36000" marR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4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影音檔案：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mp3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mp4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每件固定上限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10MB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178605"/>
                  </a:ext>
                </a:extLst>
              </a:tr>
              <a:tr h="5094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簡述：文字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100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個字為限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58922"/>
                  </a:ext>
                </a:extLst>
              </a:tr>
              <a:tr h="509451">
                <a:tc rowSpan="4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多元表現</a:t>
                      </a:r>
                      <a:endParaRPr lang="en-US" altLang="zh-TW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證明文件：</a:t>
                      </a:r>
                      <a:r>
                        <a:rPr lang="en-US" altLang="zh-TW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pdf</a:t>
                      </a: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jpg</a:t>
                      </a: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="0" i="0" u="none" strike="noStrike" baseline="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png</a:t>
                      </a:r>
                      <a:endParaRPr lang="en-US" altLang="zh-TW" sz="2000" b="0" i="0" u="none" strike="noStrike" baseline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每件固定上限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4MB</a:t>
                      </a: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4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影音檔案：</a:t>
                      </a:r>
                      <a:r>
                        <a:rPr lang="en-US" altLang="zh-TW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mp3</a:t>
                      </a: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mp4	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每件固定上限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10MB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927498"/>
                  </a:ext>
                </a:extLst>
              </a:tr>
              <a:tr h="5094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外部連結：文字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-</a:t>
                      </a: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68484"/>
                  </a:ext>
                </a:extLst>
              </a:tr>
              <a:tr h="5094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/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簡述：文字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i="0" u="none" strike="noStrike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</a:t>
                      </a:r>
                      <a:r>
                        <a:rPr lang="en-US" altLang="zh-TW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100</a:t>
                      </a:r>
                      <a:r>
                        <a:rPr lang="zh-TW" altLang="en-US" sz="20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個字為限</a:t>
                      </a:r>
                      <a:endParaRPr lang="en-US" altLang="zh-TW" sz="2000" b="0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161541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CE6629DF-7205-4C7E-A7EF-FF57ED4A6FB3}"/>
              </a:ext>
            </a:extLst>
          </p:cNvPr>
          <p:cNvSpPr txBox="1"/>
          <p:nvPr/>
        </p:nvSpPr>
        <p:spPr>
          <a:xfrm>
            <a:off x="1173557" y="6228671"/>
            <a:ext cx="6545382" cy="41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6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課程學習成果及多元表現每件成果可包含文件、影音檔及簡述等類型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FBE4E98-AA9C-4EBE-81E0-0E17BF2C5957}"/>
              </a:ext>
            </a:extLst>
          </p:cNvPr>
          <p:cNvSpPr txBox="1"/>
          <p:nvPr/>
        </p:nvSpPr>
        <p:spPr>
          <a:xfrm>
            <a:off x="10298649" y="3039929"/>
            <a:ext cx="161190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400" b="1" dirty="0">
                <a:solidFill>
                  <a:schemeClr val="accent5"/>
                </a:solidFill>
                <a:latin typeface="+mn-ea"/>
              </a:rPr>
              <a:t>上傳某一科目成果之檔案合計為１件</a:t>
            </a:r>
          </a:p>
        </p:txBody>
      </p:sp>
      <p:sp>
        <p:nvSpPr>
          <p:cNvPr id="9" name="右大括弧 8">
            <a:extLst>
              <a:ext uri="{FF2B5EF4-FFF2-40B4-BE49-F238E27FC236}">
                <a16:creationId xmlns:a16="http://schemas.microsoft.com/office/drawing/2014/main" id="{A00B6198-783C-4AD0-B6A4-B44772325A51}"/>
              </a:ext>
            </a:extLst>
          </p:cNvPr>
          <p:cNvSpPr/>
          <p:nvPr/>
        </p:nvSpPr>
        <p:spPr>
          <a:xfrm>
            <a:off x="9942194" y="2657512"/>
            <a:ext cx="411480" cy="1417320"/>
          </a:xfrm>
          <a:prstGeom prst="rightBrace">
            <a:avLst>
              <a:gd name="adj1" fmla="val 8333"/>
              <a:gd name="adj2" fmla="val 49078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57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962150"/>
            <a:ext cx="12192000" cy="4895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133975" algn="ctr">
              <a:lnSpc>
                <a:spcPct val="100000"/>
              </a:lnSpc>
            </a:pPr>
            <a:r>
              <a:rPr sz="2800" spc="-1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800" spc="4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800" spc="-3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按一下以編輯母片文字樣式</a:t>
            </a:r>
            <a:endParaRPr sz="2800">
              <a:latin typeface="Adobe 繁黑體 Std B"/>
              <a:cs typeface="Adobe 繁黑體 Std B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44"/>
              </a:spcBef>
            </a:pPr>
            <a:endParaRPr sz="1000"/>
          </a:p>
          <a:p>
            <a:pPr marL="1741170">
              <a:lnSpc>
                <a:spcPct val="100000"/>
              </a:lnSpc>
            </a:pPr>
            <a:r>
              <a:rPr sz="240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400" spc="29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400" spc="-5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第二層</a:t>
            </a:r>
            <a:endParaRPr sz="2400">
              <a:latin typeface="Adobe 繁黑體 Std B"/>
              <a:cs typeface="Adobe 繁黑體 Std B"/>
            </a:endParaRPr>
          </a:p>
          <a:p>
            <a:pPr>
              <a:lnSpc>
                <a:spcPts val="750"/>
              </a:lnSpc>
              <a:spcBef>
                <a:spcPts val="43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2198370">
              <a:lnSpc>
                <a:spcPct val="100000"/>
              </a:lnSpc>
              <a:tabLst>
                <a:tab pos="2426970" algn="l"/>
              </a:tabLst>
            </a:pPr>
            <a:r>
              <a:rPr sz="20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20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第三層</a:t>
            </a:r>
            <a:endParaRPr sz="2000">
              <a:latin typeface="Adobe 繁黑體 Std B"/>
              <a:cs typeface="Adobe 繁黑體 Std B"/>
            </a:endParaRPr>
          </a:p>
          <a:p>
            <a:pPr>
              <a:lnSpc>
                <a:spcPts val="600"/>
              </a:lnSpc>
              <a:spcBef>
                <a:spcPts val="39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2655570">
              <a:lnSpc>
                <a:spcPct val="100000"/>
              </a:lnSpc>
              <a:tabLst>
                <a:tab pos="288417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第四層</a:t>
            </a:r>
            <a:endParaRPr sz="1800">
              <a:latin typeface="Adobe 繁黑體 Std B"/>
              <a:cs typeface="Adobe 繁黑體 Std B"/>
            </a:endParaRPr>
          </a:p>
          <a:p>
            <a:pPr>
              <a:lnSpc>
                <a:spcPts val="550"/>
              </a:lnSpc>
              <a:spcBef>
                <a:spcPts val="2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R="5051425" algn="ctr">
              <a:lnSpc>
                <a:spcPct val="100000"/>
              </a:lnSpc>
              <a:tabLst>
                <a:tab pos="22860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第五層</a:t>
            </a:r>
            <a:endParaRPr sz="1800">
              <a:latin typeface="Adobe 繁黑體 Std B"/>
              <a:cs typeface="Adobe 繁黑體 Std B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857996"/>
          </a:xfrm>
          <a:custGeom>
            <a:avLst/>
            <a:gdLst/>
            <a:ahLst/>
            <a:cxnLst/>
            <a:rect l="l" t="t" r="r" b="b"/>
            <a:pathLst>
              <a:path w="12191999" h="6857996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D360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595" y="394614"/>
            <a:ext cx="11036808" cy="6126480"/>
          </a:xfrm>
          <a:custGeom>
            <a:avLst/>
            <a:gdLst/>
            <a:ahLst/>
            <a:cxnLst/>
            <a:rect l="l" t="t" r="r" b="b"/>
            <a:pathLst>
              <a:path w="11036808" h="6126480">
                <a:moveTo>
                  <a:pt x="10685399" y="0"/>
                </a:moveTo>
                <a:lnTo>
                  <a:pt x="351421" y="0"/>
                </a:lnTo>
                <a:lnTo>
                  <a:pt x="322600" y="1165"/>
                </a:lnTo>
                <a:lnTo>
                  <a:pt x="266972" y="10214"/>
                </a:lnTo>
                <a:lnTo>
                  <a:pt x="214633" y="27618"/>
                </a:lnTo>
                <a:lnTo>
                  <a:pt x="166309" y="52654"/>
                </a:lnTo>
                <a:lnTo>
                  <a:pt x="122721" y="84597"/>
                </a:lnTo>
                <a:lnTo>
                  <a:pt x="84594" y="122724"/>
                </a:lnTo>
                <a:lnTo>
                  <a:pt x="52651" y="166311"/>
                </a:lnTo>
                <a:lnTo>
                  <a:pt x="27616" y="214633"/>
                </a:lnTo>
                <a:lnTo>
                  <a:pt x="10213" y="266968"/>
                </a:lnTo>
                <a:lnTo>
                  <a:pt x="1164" y="322590"/>
                </a:lnTo>
                <a:lnTo>
                  <a:pt x="0" y="351409"/>
                </a:lnTo>
                <a:lnTo>
                  <a:pt x="0" y="5775058"/>
                </a:lnTo>
                <a:lnTo>
                  <a:pt x="4599" y="5832059"/>
                </a:lnTo>
                <a:lnTo>
                  <a:pt x="17916" y="5886133"/>
                </a:lnTo>
                <a:lnTo>
                  <a:pt x="39225" y="5936555"/>
                </a:lnTo>
                <a:lnTo>
                  <a:pt x="67804" y="5982601"/>
                </a:lnTo>
                <a:lnTo>
                  <a:pt x="102930" y="6023549"/>
                </a:lnTo>
                <a:lnTo>
                  <a:pt x="143878" y="6058675"/>
                </a:lnTo>
                <a:lnTo>
                  <a:pt x="189924" y="6087254"/>
                </a:lnTo>
                <a:lnTo>
                  <a:pt x="240346" y="6108563"/>
                </a:lnTo>
                <a:lnTo>
                  <a:pt x="294420" y="6121880"/>
                </a:lnTo>
                <a:lnTo>
                  <a:pt x="351421" y="6126480"/>
                </a:lnTo>
                <a:lnTo>
                  <a:pt x="10685399" y="6126480"/>
                </a:lnTo>
                <a:lnTo>
                  <a:pt x="10742394" y="6121880"/>
                </a:lnTo>
                <a:lnTo>
                  <a:pt x="10796463" y="6108563"/>
                </a:lnTo>
                <a:lnTo>
                  <a:pt x="10846882" y="6087254"/>
                </a:lnTo>
                <a:lnTo>
                  <a:pt x="10892927" y="6058675"/>
                </a:lnTo>
                <a:lnTo>
                  <a:pt x="10933874" y="6023549"/>
                </a:lnTo>
                <a:lnTo>
                  <a:pt x="10969000" y="5982601"/>
                </a:lnTo>
                <a:lnTo>
                  <a:pt x="10997580" y="5936555"/>
                </a:lnTo>
                <a:lnTo>
                  <a:pt x="11018890" y="5886133"/>
                </a:lnTo>
                <a:lnTo>
                  <a:pt x="11032208" y="5832059"/>
                </a:lnTo>
                <a:lnTo>
                  <a:pt x="11036808" y="5775058"/>
                </a:lnTo>
                <a:lnTo>
                  <a:pt x="11036808" y="351409"/>
                </a:lnTo>
                <a:lnTo>
                  <a:pt x="11032208" y="294413"/>
                </a:lnTo>
                <a:lnTo>
                  <a:pt x="11018890" y="240344"/>
                </a:lnTo>
                <a:lnTo>
                  <a:pt x="10997580" y="189925"/>
                </a:lnTo>
                <a:lnTo>
                  <a:pt x="10969000" y="143880"/>
                </a:lnTo>
                <a:lnTo>
                  <a:pt x="10933874" y="102933"/>
                </a:lnTo>
                <a:lnTo>
                  <a:pt x="10892927" y="67807"/>
                </a:lnTo>
                <a:lnTo>
                  <a:pt x="10846882" y="39227"/>
                </a:lnTo>
                <a:lnTo>
                  <a:pt x="10796463" y="17917"/>
                </a:lnTo>
                <a:lnTo>
                  <a:pt x="10742394" y="4599"/>
                </a:lnTo>
                <a:lnTo>
                  <a:pt x="10685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1975" y="1443227"/>
            <a:ext cx="7696073" cy="12192"/>
          </a:xfrm>
          <a:custGeom>
            <a:avLst/>
            <a:gdLst/>
            <a:ahLst/>
            <a:cxnLst/>
            <a:rect l="l" t="t" r="r" b="b"/>
            <a:pathLst>
              <a:path w="7696073" h="12192">
                <a:moveTo>
                  <a:pt x="0" y="12192"/>
                </a:moveTo>
                <a:lnTo>
                  <a:pt x="7696073" y="0"/>
                </a:lnTo>
              </a:path>
            </a:pathLst>
          </a:custGeom>
          <a:ln w="12192">
            <a:solidFill>
              <a:srgbClr val="833B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3717" y="1192529"/>
            <a:ext cx="487680" cy="525780"/>
          </a:xfrm>
          <a:custGeom>
            <a:avLst/>
            <a:gdLst/>
            <a:ahLst/>
            <a:cxnLst/>
            <a:rect l="l" t="t" r="r" b="b"/>
            <a:pathLst>
              <a:path w="487680" h="525780">
                <a:moveTo>
                  <a:pt x="243840" y="0"/>
                </a:moveTo>
                <a:lnTo>
                  <a:pt x="185331" y="199771"/>
                </a:lnTo>
                <a:lnTo>
                  <a:pt x="0" y="262890"/>
                </a:lnTo>
                <a:lnTo>
                  <a:pt x="185331" y="326009"/>
                </a:lnTo>
                <a:lnTo>
                  <a:pt x="243840" y="525780"/>
                </a:lnTo>
                <a:lnTo>
                  <a:pt x="302348" y="326009"/>
                </a:lnTo>
                <a:lnTo>
                  <a:pt x="487680" y="262890"/>
                </a:lnTo>
                <a:lnTo>
                  <a:pt x="302348" y="199771"/>
                </a:lnTo>
                <a:lnTo>
                  <a:pt x="243840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25711" y="1184147"/>
            <a:ext cx="489204" cy="524255"/>
          </a:xfrm>
          <a:custGeom>
            <a:avLst/>
            <a:gdLst/>
            <a:ahLst/>
            <a:cxnLst/>
            <a:rect l="l" t="t" r="r" b="b"/>
            <a:pathLst>
              <a:path w="489204" h="524255">
                <a:moveTo>
                  <a:pt x="244602" y="0"/>
                </a:moveTo>
                <a:lnTo>
                  <a:pt x="185928" y="199262"/>
                </a:lnTo>
                <a:lnTo>
                  <a:pt x="0" y="262127"/>
                </a:lnTo>
                <a:lnTo>
                  <a:pt x="185928" y="324992"/>
                </a:lnTo>
                <a:lnTo>
                  <a:pt x="244602" y="524255"/>
                </a:lnTo>
                <a:lnTo>
                  <a:pt x="303276" y="324992"/>
                </a:lnTo>
                <a:lnTo>
                  <a:pt x="489204" y="262127"/>
                </a:lnTo>
                <a:lnTo>
                  <a:pt x="303276" y="199262"/>
                </a:lnTo>
                <a:lnTo>
                  <a:pt x="244602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71397" y="643001"/>
            <a:ext cx="5618480" cy="6788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400" spc="-5" dirty="0" smtClean="0">
                <a:solidFill>
                  <a:srgbClr val="843B0C"/>
                </a:solidFill>
                <a:latin typeface="Adobe 繁黑體 Std B"/>
                <a:cs typeface="Adobe 繁黑體 Std B"/>
              </a:rPr>
              <a:t>想看到的課程學習成果</a:t>
            </a:r>
            <a:endParaRPr sz="4400" dirty="0">
              <a:latin typeface="Adobe 繁黑體 Std B"/>
              <a:cs typeface="Adobe 繁黑體 Std B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50380" y="748283"/>
            <a:ext cx="745235" cy="496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37790" y="566928"/>
            <a:ext cx="3267455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104126" y="1748154"/>
            <a:ext cx="657860" cy="436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 smtClean="0">
                <a:solidFill>
                  <a:srgbClr val="FFFFFF"/>
                </a:solidFill>
                <a:latin typeface="Arial"/>
                <a:cs typeface="Arial"/>
              </a:rPr>
              <a:t>P1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79824" y="1824260"/>
            <a:ext cx="4382223" cy="4473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176293" y="1892362"/>
            <a:ext cx="4037170" cy="996990"/>
          </a:xfrm>
          <a:custGeom>
            <a:avLst/>
            <a:gdLst/>
            <a:ahLst/>
            <a:cxnLst/>
            <a:rect l="l" t="t" r="r" b="b"/>
            <a:pathLst>
              <a:path w="1700783" h="1947672">
                <a:moveTo>
                  <a:pt x="0" y="1947672"/>
                </a:moveTo>
                <a:lnTo>
                  <a:pt x="1700783" y="1947672"/>
                </a:lnTo>
                <a:lnTo>
                  <a:pt x="1700783" y="0"/>
                </a:lnTo>
                <a:lnTo>
                  <a:pt x="0" y="0"/>
                </a:lnTo>
                <a:lnTo>
                  <a:pt x="0" y="1947672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5"/>
          <a:srcRect l="1901" t="3438" r="1957"/>
          <a:stretch/>
        </p:blipFill>
        <p:spPr>
          <a:xfrm>
            <a:off x="5558514" y="1941418"/>
            <a:ext cx="4273976" cy="3351747"/>
          </a:xfrm>
          <a:prstGeom prst="rect">
            <a:avLst/>
          </a:prstGeom>
        </p:spPr>
      </p:pic>
      <p:sp>
        <p:nvSpPr>
          <p:cNvPr id="28" name="object 17"/>
          <p:cNvSpPr/>
          <p:nvPr/>
        </p:nvSpPr>
        <p:spPr>
          <a:xfrm>
            <a:off x="5558513" y="1970315"/>
            <a:ext cx="4172716" cy="671693"/>
          </a:xfrm>
          <a:custGeom>
            <a:avLst/>
            <a:gdLst/>
            <a:ahLst/>
            <a:cxnLst/>
            <a:rect l="l" t="t" r="r" b="b"/>
            <a:pathLst>
              <a:path w="1700783" h="1947672">
                <a:moveTo>
                  <a:pt x="0" y="1947672"/>
                </a:moveTo>
                <a:lnTo>
                  <a:pt x="1700783" y="1947672"/>
                </a:lnTo>
                <a:lnTo>
                  <a:pt x="1700783" y="0"/>
                </a:lnTo>
                <a:lnTo>
                  <a:pt x="0" y="0"/>
                </a:lnTo>
                <a:lnTo>
                  <a:pt x="0" y="1947672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30" name="直線接點 29"/>
          <p:cNvCxnSpPr/>
          <p:nvPr/>
        </p:nvCxnSpPr>
        <p:spPr>
          <a:xfrm>
            <a:off x="6560192" y="4604158"/>
            <a:ext cx="15939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object 11"/>
          <p:cNvSpPr/>
          <p:nvPr/>
        </p:nvSpPr>
        <p:spPr>
          <a:xfrm>
            <a:off x="9911917" y="4964911"/>
            <a:ext cx="1623059" cy="1469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962150"/>
            <a:ext cx="12192000" cy="4895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133975" algn="ctr">
              <a:lnSpc>
                <a:spcPct val="100000"/>
              </a:lnSpc>
            </a:pPr>
            <a:r>
              <a:rPr sz="2800" spc="-1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800" spc="4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800" spc="-3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按一下以編輯母片文字樣式</a:t>
            </a:r>
            <a:endParaRPr sz="2800">
              <a:latin typeface="Adobe 繁黑體 Std B"/>
              <a:cs typeface="Adobe 繁黑體 Std B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44"/>
              </a:spcBef>
            </a:pPr>
            <a:endParaRPr sz="1000"/>
          </a:p>
          <a:p>
            <a:pPr marL="1741170">
              <a:lnSpc>
                <a:spcPct val="100000"/>
              </a:lnSpc>
            </a:pPr>
            <a:r>
              <a:rPr sz="240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400" spc="29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400" spc="-5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第二層</a:t>
            </a:r>
            <a:endParaRPr sz="2400">
              <a:latin typeface="Adobe 繁黑體 Std B"/>
              <a:cs typeface="Adobe 繁黑體 Std B"/>
            </a:endParaRPr>
          </a:p>
          <a:p>
            <a:pPr>
              <a:lnSpc>
                <a:spcPts val="750"/>
              </a:lnSpc>
              <a:spcBef>
                <a:spcPts val="43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2198370">
              <a:lnSpc>
                <a:spcPct val="100000"/>
              </a:lnSpc>
              <a:tabLst>
                <a:tab pos="2426970" algn="l"/>
              </a:tabLst>
            </a:pPr>
            <a:r>
              <a:rPr sz="20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20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第三層</a:t>
            </a:r>
            <a:endParaRPr sz="2000">
              <a:latin typeface="Adobe 繁黑體 Std B"/>
              <a:cs typeface="Adobe 繁黑體 Std B"/>
            </a:endParaRPr>
          </a:p>
          <a:p>
            <a:pPr>
              <a:lnSpc>
                <a:spcPts val="600"/>
              </a:lnSpc>
              <a:spcBef>
                <a:spcPts val="39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2655570">
              <a:lnSpc>
                <a:spcPct val="100000"/>
              </a:lnSpc>
              <a:tabLst>
                <a:tab pos="288417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第四層</a:t>
            </a:r>
            <a:endParaRPr sz="1800">
              <a:latin typeface="Adobe 繁黑體 Std B"/>
              <a:cs typeface="Adobe 繁黑體 Std B"/>
            </a:endParaRPr>
          </a:p>
          <a:p>
            <a:pPr>
              <a:lnSpc>
                <a:spcPts val="550"/>
              </a:lnSpc>
              <a:spcBef>
                <a:spcPts val="2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R="5051425" algn="ctr">
              <a:lnSpc>
                <a:spcPct val="100000"/>
              </a:lnSpc>
              <a:tabLst>
                <a:tab pos="22860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第五層</a:t>
            </a:r>
            <a:endParaRPr sz="1800">
              <a:latin typeface="Adobe 繁黑體 Std B"/>
              <a:cs typeface="Adobe 繁黑體 Std B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857996"/>
          </a:xfrm>
          <a:custGeom>
            <a:avLst/>
            <a:gdLst/>
            <a:ahLst/>
            <a:cxnLst/>
            <a:rect l="l" t="t" r="r" b="b"/>
            <a:pathLst>
              <a:path w="12191999" h="6857996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D360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500" y="365759"/>
            <a:ext cx="11036808" cy="6126480"/>
          </a:xfrm>
          <a:custGeom>
            <a:avLst/>
            <a:gdLst/>
            <a:ahLst/>
            <a:cxnLst/>
            <a:rect l="l" t="t" r="r" b="b"/>
            <a:pathLst>
              <a:path w="11036808" h="6126480">
                <a:moveTo>
                  <a:pt x="10685399" y="0"/>
                </a:moveTo>
                <a:lnTo>
                  <a:pt x="351421" y="0"/>
                </a:lnTo>
                <a:lnTo>
                  <a:pt x="322600" y="1165"/>
                </a:lnTo>
                <a:lnTo>
                  <a:pt x="266972" y="10214"/>
                </a:lnTo>
                <a:lnTo>
                  <a:pt x="214633" y="27618"/>
                </a:lnTo>
                <a:lnTo>
                  <a:pt x="166309" y="52654"/>
                </a:lnTo>
                <a:lnTo>
                  <a:pt x="122721" y="84597"/>
                </a:lnTo>
                <a:lnTo>
                  <a:pt x="84594" y="122724"/>
                </a:lnTo>
                <a:lnTo>
                  <a:pt x="52651" y="166311"/>
                </a:lnTo>
                <a:lnTo>
                  <a:pt x="27616" y="214633"/>
                </a:lnTo>
                <a:lnTo>
                  <a:pt x="10213" y="266968"/>
                </a:lnTo>
                <a:lnTo>
                  <a:pt x="1164" y="322590"/>
                </a:lnTo>
                <a:lnTo>
                  <a:pt x="0" y="351409"/>
                </a:lnTo>
                <a:lnTo>
                  <a:pt x="0" y="5775058"/>
                </a:lnTo>
                <a:lnTo>
                  <a:pt x="4599" y="5832059"/>
                </a:lnTo>
                <a:lnTo>
                  <a:pt x="17916" y="5886133"/>
                </a:lnTo>
                <a:lnTo>
                  <a:pt x="39225" y="5936555"/>
                </a:lnTo>
                <a:lnTo>
                  <a:pt x="67804" y="5982601"/>
                </a:lnTo>
                <a:lnTo>
                  <a:pt x="102930" y="6023549"/>
                </a:lnTo>
                <a:lnTo>
                  <a:pt x="143878" y="6058675"/>
                </a:lnTo>
                <a:lnTo>
                  <a:pt x="189924" y="6087254"/>
                </a:lnTo>
                <a:lnTo>
                  <a:pt x="240346" y="6108563"/>
                </a:lnTo>
                <a:lnTo>
                  <a:pt x="294420" y="6121880"/>
                </a:lnTo>
                <a:lnTo>
                  <a:pt x="351421" y="6126480"/>
                </a:lnTo>
                <a:lnTo>
                  <a:pt x="10685399" y="6126480"/>
                </a:lnTo>
                <a:lnTo>
                  <a:pt x="10742394" y="6121880"/>
                </a:lnTo>
                <a:lnTo>
                  <a:pt x="10796463" y="6108563"/>
                </a:lnTo>
                <a:lnTo>
                  <a:pt x="10846882" y="6087254"/>
                </a:lnTo>
                <a:lnTo>
                  <a:pt x="10892927" y="6058675"/>
                </a:lnTo>
                <a:lnTo>
                  <a:pt x="10933874" y="6023549"/>
                </a:lnTo>
                <a:lnTo>
                  <a:pt x="10969000" y="5982601"/>
                </a:lnTo>
                <a:lnTo>
                  <a:pt x="10997580" y="5936555"/>
                </a:lnTo>
                <a:lnTo>
                  <a:pt x="11018890" y="5886133"/>
                </a:lnTo>
                <a:lnTo>
                  <a:pt x="11032208" y="5832059"/>
                </a:lnTo>
                <a:lnTo>
                  <a:pt x="11036808" y="5775058"/>
                </a:lnTo>
                <a:lnTo>
                  <a:pt x="11036808" y="351409"/>
                </a:lnTo>
                <a:lnTo>
                  <a:pt x="11032208" y="294413"/>
                </a:lnTo>
                <a:lnTo>
                  <a:pt x="11018890" y="240344"/>
                </a:lnTo>
                <a:lnTo>
                  <a:pt x="10997580" y="189925"/>
                </a:lnTo>
                <a:lnTo>
                  <a:pt x="10969000" y="143880"/>
                </a:lnTo>
                <a:lnTo>
                  <a:pt x="10933874" y="102933"/>
                </a:lnTo>
                <a:lnTo>
                  <a:pt x="10892927" y="67807"/>
                </a:lnTo>
                <a:lnTo>
                  <a:pt x="10846882" y="39227"/>
                </a:lnTo>
                <a:lnTo>
                  <a:pt x="10796463" y="17917"/>
                </a:lnTo>
                <a:lnTo>
                  <a:pt x="10742394" y="4599"/>
                </a:lnTo>
                <a:lnTo>
                  <a:pt x="10685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1975" y="1443227"/>
            <a:ext cx="7696073" cy="12192"/>
          </a:xfrm>
          <a:custGeom>
            <a:avLst/>
            <a:gdLst/>
            <a:ahLst/>
            <a:cxnLst/>
            <a:rect l="l" t="t" r="r" b="b"/>
            <a:pathLst>
              <a:path w="7696073" h="12192">
                <a:moveTo>
                  <a:pt x="0" y="12192"/>
                </a:moveTo>
                <a:lnTo>
                  <a:pt x="7696073" y="0"/>
                </a:lnTo>
              </a:path>
            </a:pathLst>
          </a:custGeom>
          <a:ln w="12192">
            <a:solidFill>
              <a:srgbClr val="833B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6759" y="1193291"/>
            <a:ext cx="487680" cy="525780"/>
          </a:xfrm>
          <a:custGeom>
            <a:avLst/>
            <a:gdLst/>
            <a:ahLst/>
            <a:cxnLst/>
            <a:rect l="l" t="t" r="r" b="b"/>
            <a:pathLst>
              <a:path w="487680" h="525780">
                <a:moveTo>
                  <a:pt x="243840" y="0"/>
                </a:moveTo>
                <a:lnTo>
                  <a:pt x="185331" y="199771"/>
                </a:lnTo>
                <a:lnTo>
                  <a:pt x="0" y="262890"/>
                </a:lnTo>
                <a:lnTo>
                  <a:pt x="185331" y="326009"/>
                </a:lnTo>
                <a:lnTo>
                  <a:pt x="243840" y="525780"/>
                </a:lnTo>
                <a:lnTo>
                  <a:pt x="302348" y="326009"/>
                </a:lnTo>
                <a:lnTo>
                  <a:pt x="487680" y="262890"/>
                </a:lnTo>
                <a:lnTo>
                  <a:pt x="302348" y="199771"/>
                </a:lnTo>
                <a:lnTo>
                  <a:pt x="243840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25711" y="1184147"/>
            <a:ext cx="489204" cy="524255"/>
          </a:xfrm>
          <a:custGeom>
            <a:avLst/>
            <a:gdLst/>
            <a:ahLst/>
            <a:cxnLst/>
            <a:rect l="l" t="t" r="r" b="b"/>
            <a:pathLst>
              <a:path w="489204" h="524255">
                <a:moveTo>
                  <a:pt x="244602" y="0"/>
                </a:moveTo>
                <a:lnTo>
                  <a:pt x="185928" y="199262"/>
                </a:lnTo>
                <a:lnTo>
                  <a:pt x="0" y="262127"/>
                </a:lnTo>
                <a:lnTo>
                  <a:pt x="185928" y="324992"/>
                </a:lnTo>
                <a:lnTo>
                  <a:pt x="244602" y="524255"/>
                </a:lnTo>
                <a:lnTo>
                  <a:pt x="303276" y="324992"/>
                </a:lnTo>
                <a:lnTo>
                  <a:pt x="489204" y="262127"/>
                </a:lnTo>
                <a:lnTo>
                  <a:pt x="303276" y="199262"/>
                </a:lnTo>
                <a:lnTo>
                  <a:pt x="244602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71397" y="643001"/>
            <a:ext cx="5618480" cy="6788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400" spc="-5" dirty="0" smtClean="0">
                <a:solidFill>
                  <a:srgbClr val="843B0C"/>
                </a:solidFill>
                <a:latin typeface="Adobe 繁黑體 Std B"/>
                <a:cs typeface="Adobe 繁黑體 Std B"/>
              </a:rPr>
              <a:t>想看到的課程學習成果</a:t>
            </a:r>
            <a:endParaRPr sz="4400">
              <a:latin typeface="Adobe 繁黑體 Std B"/>
              <a:cs typeface="Adobe 繁黑體 Std B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50380" y="748283"/>
            <a:ext cx="745235" cy="496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30895" y="632459"/>
            <a:ext cx="3267455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34440" y="1710758"/>
            <a:ext cx="5032250" cy="22331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39" y="3984701"/>
            <a:ext cx="5032250" cy="2466789"/>
          </a:xfrm>
          <a:prstGeom prst="rect">
            <a:avLst/>
          </a:prstGeom>
        </p:spPr>
      </p:pic>
      <p:sp>
        <p:nvSpPr>
          <p:cNvPr id="20" name="object 17"/>
          <p:cNvSpPr/>
          <p:nvPr/>
        </p:nvSpPr>
        <p:spPr>
          <a:xfrm>
            <a:off x="1271397" y="1870745"/>
            <a:ext cx="2134533" cy="640231"/>
          </a:xfrm>
          <a:custGeom>
            <a:avLst/>
            <a:gdLst/>
            <a:ahLst/>
            <a:cxnLst/>
            <a:rect l="l" t="t" r="r" b="b"/>
            <a:pathLst>
              <a:path w="1700783" h="1947672">
                <a:moveTo>
                  <a:pt x="0" y="1947672"/>
                </a:moveTo>
                <a:lnTo>
                  <a:pt x="1700783" y="1947672"/>
                </a:lnTo>
                <a:lnTo>
                  <a:pt x="1700783" y="0"/>
                </a:lnTo>
                <a:lnTo>
                  <a:pt x="0" y="0"/>
                </a:lnTo>
                <a:lnTo>
                  <a:pt x="0" y="1947672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17"/>
          <p:cNvSpPr/>
          <p:nvPr/>
        </p:nvSpPr>
        <p:spPr>
          <a:xfrm>
            <a:off x="1331975" y="4016056"/>
            <a:ext cx="1671285" cy="633676"/>
          </a:xfrm>
          <a:custGeom>
            <a:avLst/>
            <a:gdLst/>
            <a:ahLst/>
            <a:cxnLst/>
            <a:rect l="l" t="t" r="r" b="b"/>
            <a:pathLst>
              <a:path w="1700783" h="1947672">
                <a:moveTo>
                  <a:pt x="0" y="1947672"/>
                </a:moveTo>
                <a:lnTo>
                  <a:pt x="1700783" y="1947672"/>
                </a:lnTo>
                <a:lnTo>
                  <a:pt x="1700783" y="0"/>
                </a:lnTo>
                <a:lnTo>
                  <a:pt x="0" y="0"/>
                </a:lnTo>
                <a:lnTo>
                  <a:pt x="0" y="1947672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23" name="直線接點 22"/>
          <p:cNvCxnSpPr/>
          <p:nvPr/>
        </p:nvCxnSpPr>
        <p:spPr>
          <a:xfrm>
            <a:off x="3405930" y="3773648"/>
            <a:ext cx="15939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6"/>
          <a:srcRect l="2041" t="-1" r="3020" b="1889"/>
          <a:stretch/>
        </p:blipFill>
        <p:spPr>
          <a:xfrm>
            <a:off x="6303646" y="1760294"/>
            <a:ext cx="4073536" cy="3183431"/>
          </a:xfrm>
          <a:prstGeom prst="rect">
            <a:avLst/>
          </a:prstGeom>
        </p:spPr>
      </p:pic>
      <p:cxnSp>
        <p:nvCxnSpPr>
          <p:cNvPr id="24" name="直線接點 23"/>
          <p:cNvCxnSpPr/>
          <p:nvPr/>
        </p:nvCxnSpPr>
        <p:spPr>
          <a:xfrm flipV="1">
            <a:off x="6851429" y="4605556"/>
            <a:ext cx="1772454" cy="44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圖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9177" y="4957692"/>
            <a:ext cx="1627773" cy="1469263"/>
          </a:xfrm>
          <a:prstGeom prst="rect">
            <a:avLst/>
          </a:prstGeom>
        </p:spPr>
      </p:pic>
      <p:cxnSp>
        <p:nvCxnSpPr>
          <p:cNvPr id="29" name="直線接點 28"/>
          <p:cNvCxnSpPr/>
          <p:nvPr/>
        </p:nvCxnSpPr>
        <p:spPr>
          <a:xfrm flipV="1">
            <a:off x="8051271" y="4807412"/>
            <a:ext cx="1074440" cy="44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0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7215</TotalTime>
  <Words>1620</Words>
  <Application>Microsoft Office PowerPoint</Application>
  <PresentationFormat>寬螢幕</PresentationFormat>
  <Paragraphs>281</Paragraphs>
  <Slides>26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41" baseType="lpstr">
      <vt:lpstr>Adobe 黑体 Std R</vt:lpstr>
      <vt:lpstr>Adobe 繁黑體 Std B</vt:lpstr>
      <vt:lpstr>等线</vt:lpstr>
      <vt:lpstr>微软雅黑</vt:lpstr>
      <vt:lpstr>微軟正黑體</vt:lpstr>
      <vt:lpstr>微軟正黑體 Light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PhotoImpact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152</cp:revision>
  <cp:lastPrinted>2023-10-27T04:01:48Z</cp:lastPrinted>
  <dcterms:created xsi:type="dcterms:W3CDTF">2023-10-26T01:07:01Z</dcterms:created>
  <dcterms:modified xsi:type="dcterms:W3CDTF">2025-03-17T01:36:09Z</dcterms:modified>
</cp:coreProperties>
</file>