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7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9" r:id="rId2"/>
    <p:sldId id="320" r:id="rId3"/>
    <p:sldId id="327" r:id="rId4"/>
    <p:sldId id="326" r:id="rId5"/>
    <p:sldId id="280" r:id="rId6"/>
    <p:sldId id="282" r:id="rId7"/>
    <p:sldId id="265" r:id="rId8"/>
    <p:sldId id="284" r:id="rId9"/>
    <p:sldId id="283" r:id="rId10"/>
    <p:sldId id="307" r:id="rId11"/>
    <p:sldId id="285" r:id="rId12"/>
    <p:sldId id="328" r:id="rId13"/>
    <p:sldId id="318" r:id="rId14"/>
    <p:sldId id="325" r:id="rId15"/>
    <p:sldId id="324" r:id="rId16"/>
    <p:sldId id="332" r:id="rId17"/>
    <p:sldId id="336" r:id="rId18"/>
    <p:sldId id="337" r:id="rId19"/>
    <p:sldId id="331" r:id="rId20"/>
    <p:sldId id="263" r:id="rId21"/>
    <p:sldId id="316" r:id="rId22"/>
    <p:sldId id="329" r:id="rId23"/>
    <p:sldId id="330" r:id="rId24"/>
    <p:sldId id="338" r:id="rId25"/>
    <p:sldId id="322" r:id="rId26"/>
    <p:sldId id="323" r:id="rId27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285"/>
    <a:srgbClr val="F682BF"/>
    <a:srgbClr val="FA90E6"/>
    <a:srgbClr val="FDCFF4"/>
    <a:srgbClr val="FB9DEE"/>
    <a:srgbClr val="F8F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2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AF4B8-5803-4E69-9704-CE2BDCEEB7F9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E61C2-F55A-4B53-9DF3-9B35E5F2AB1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979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638E8-0B5E-438D-954A-62D931088ADA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95B57-D140-45DB-90A5-196791A04F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92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04BE3-D31C-4261-909A-D4336574970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04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79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4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66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40DB2-80D3-41BB-A6E3-5D6CA369112B}" type="datetime1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405363" y="6458902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1B8EA2-46F0-4EFD-AA39-F1D4219E0AB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22C4AF8-B83C-2FF4-BAE4-8FE5D2AD7751}"/>
              </a:ext>
            </a:extLst>
          </p:cNvPr>
          <p:cNvGrpSpPr/>
          <p:nvPr userDrawn="1"/>
        </p:nvGrpSpPr>
        <p:grpSpPr>
          <a:xfrm>
            <a:off x="100211" y="6232862"/>
            <a:ext cx="540000" cy="540000"/>
            <a:chOff x="21" y="5954532"/>
            <a:chExt cx="803644" cy="803644"/>
          </a:xfrm>
        </p:grpSpPr>
        <p:sp>
          <p:nvSpPr>
            <p:cNvPr id="3" name="Google Shape;181;p11">
              <a:extLst>
                <a:ext uri="{FF2B5EF4-FFF2-40B4-BE49-F238E27FC236}">
                  <a16:creationId xmlns:a16="http://schemas.microsoft.com/office/drawing/2014/main" id="{2AC8B531-72C9-7C95-9C33-6AD6B12D57E1}"/>
                </a:ext>
              </a:extLst>
            </p:cNvPr>
            <p:cNvSpPr/>
            <p:nvPr/>
          </p:nvSpPr>
          <p:spPr>
            <a:xfrm rot="4739200">
              <a:off x="21" y="5954532"/>
              <a:ext cx="803644" cy="803644"/>
            </a:xfrm>
            <a:prstGeom prst="ellipse">
              <a:avLst/>
            </a:prstGeom>
            <a:solidFill>
              <a:srgbClr val="E8004C">
                <a:alpha val="8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5BAD83D-049A-A5A0-0886-1B5B422305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24" y="5997172"/>
              <a:ext cx="720000" cy="7200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E2D3E9EC-AC09-E191-174A-A08C8E53DDA2}"/>
              </a:ext>
            </a:extLst>
          </p:cNvPr>
          <p:cNvSpPr/>
          <p:nvPr userDrawn="1"/>
        </p:nvSpPr>
        <p:spPr>
          <a:xfrm>
            <a:off x="0" y="0"/>
            <a:ext cx="12192000" cy="1055078"/>
          </a:xfrm>
          <a:prstGeom prst="rect">
            <a:avLst/>
          </a:prstGeom>
          <a:gradFill>
            <a:gsLst>
              <a:gs pos="54100">
                <a:srgbClr val="FCF2F8"/>
              </a:gs>
              <a:gs pos="0">
                <a:srgbClr val="F8E3E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276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375366" y="0"/>
            <a:ext cx="140967" cy="962147"/>
            <a:chOff x="281524" y="0"/>
            <a:chExt cx="105725" cy="721610"/>
          </a:xfrm>
          <a:solidFill>
            <a:schemeClr val="accent2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11735675" y="6617464"/>
            <a:ext cx="140967" cy="240536"/>
            <a:chOff x="281524" y="0"/>
            <a:chExt cx="105725" cy="721610"/>
          </a:xfrm>
          <a:solidFill>
            <a:schemeClr val="accent2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695400" y="908720"/>
            <a:ext cx="46805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5402" y="181839"/>
            <a:ext cx="7928834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altLang="zh-CN" dirty="0"/>
              <a:t>Add the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273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89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35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923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012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99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99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57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28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CC746-51B3-4F36-8BF1-16011C900C80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6F76F-FE75-4384-AB99-EEE69AE08891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1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4.png"/><Relationship Id="rId21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46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image" Target="../media/image47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80588" y="804834"/>
            <a:ext cx="776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C0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國立臺南高級商業職業學校</a:t>
            </a:r>
            <a:endParaRPr lang="zh-TW" altLang="en-US" sz="3200" dirty="0">
              <a:solidFill>
                <a:srgbClr val="C0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8" name="Rectangle 2">
            <a:extLst/>
          </p:cNvPr>
          <p:cNvSpPr txBox="1">
            <a:spLocks noChangeArrowheads="1"/>
          </p:cNvSpPr>
          <p:nvPr/>
        </p:nvSpPr>
        <p:spPr>
          <a:xfrm>
            <a:off x="2614151" y="1891418"/>
            <a:ext cx="6963699" cy="2072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學年第二學期</a:t>
            </a:r>
            <a:endPara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升學進路輔導</a:t>
            </a:r>
            <a:endPara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343787" y="4967102"/>
            <a:ext cx="6010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適用科別班級：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科高三</a:t>
            </a:r>
            <a:endPara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1200"/>
              </a:spcAft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課程諮詢教師：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ooo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endPara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Aft>
                <a:spcPts val="1200"/>
              </a:spcAft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宣導日期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zh-TW" altLang="en-US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092" y="5061971"/>
            <a:ext cx="10729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89325" y="620430"/>
            <a:ext cx="601335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第二階段指定項目甄試</a:t>
            </a:r>
          </a:p>
        </p:txBody>
      </p:sp>
      <p:sp>
        <p:nvSpPr>
          <p:cNvPr id="15" name="矩形 14"/>
          <p:cNvSpPr/>
          <p:nvPr/>
        </p:nvSpPr>
        <p:spPr>
          <a:xfrm>
            <a:off x="222739" y="4801043"/>
            <a:ext cx="473690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B-2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其他課程學習成果，上限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</a:p>
        </p:txBody>
      </p:sp>
      <p:sp>
        <p:nvSpPr>
          <p:cNvPr id="12" name="矩形 11"/>
          <p:cNvSpPr/>
          <p:nvPr/>
        </p:nvSpPr>
        <p:spPr>
          <a:xfrm>
            <a:off x="678767" y="1752765"/>
            <a:ext cx="10834467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B-1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專題實作、實習科目學習成果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含技能領域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上限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件佔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</a:p>
        </p:txBody>
      </p:sp>
      <p:sp>
        <p:nvSpPr>
          <p:cNvPr id="16" name="矩形 15"/>
          <p:cNvSpPr/>
          <p:nvPr/>
        </p:nvSpPr>
        <p:spPr>
          <a:xfrm>
            <a:off x="222739" y="5657421"/>
            <a:ext cx="5055686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多元表現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C-2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C-2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C-4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C-8….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上限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</a:p>
        </p:txBody>
      </p:sp>
      <p:sp>
        <p:nvSpPr>
          <p:cNvPr id="4" name="左-右雙向箭號 3"/>
          <p:cNvSpPr/>
          <p:nvPr/>
        </p:nvSpPr>
        <p:spPr>
          <a:xfrm>
            <a:off x="5028906" y="4888010"/>
            <a:ext cx="1341247" cy="820284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佔</a:t>
            </a:r>
            <a:r>
              <a:rPr lang="en-US" altLang="zh-TW" sz="2000" b="1" dirty="0">
                <a:solidFill>
                  <a:srgbClr val="FF0000"/>
                </a:solidFill>
              </a:rPr>
              <a:t>30%</a:t>
            </a:r>
          </a:p>
        </p:txBody>
      </p:sp>
      <p:sp>
        <p:nvSpPr>
          <p:cNvPr id="18" name="矩形 17"/>
          <p:cNvSpPr/>
          <p:nvPr/>
        </p:nvSpPr>
        <p:spPr>
          <a:xfrm>
            <a:off x="6439416" y="4923464"/>
            <a:ext cx="5676968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D-1</a:t>
            </a:r>
            <a:r>
              <a:rPr lang="zh-TW" altLang="en-US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多元表現綜整心得</a:t>
            </a:r>
            <a:endParaRPr lang="en-US" altLang="zh-TW" sz="24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D-2</a:t>
            </a:r>
            <a:r>
              <a:rPr lang="zh-TW" altLang="en-US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學習歷程自述</a:t>
            </a:r>
            <a:r>
              <a:rPr lang="en-US" altLang="zh-TW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含學習歷程反思、就讀動機、未來學習計畫與生涯規劃</a:t>
            </a:r>
            <a:r>
              <a:rPr lang="en-US" altLang="zh-TW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D-3</a:t>
            </a:r>
            <a:r>
              <a:rPr lang="zh-TW" altLang="en-US" sz="2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其他有利審查資料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86" y="2218067"/>
            <a:ext cx="8629890" cy="253726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581" y="3045204"/>
            <a:ext cx="829995" cy="17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7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60" y="1217366"/>
            <a:ext cx="11339394" cy="516665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790811" y="2623573"/>
            <a:ext cx="506368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學習歷程備審資料上傳說明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46542" y="4144161"/>
            <a:ext cx="5647819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指定項目甄試說明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實作或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面試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89325" y="275561"/>
            <a:ext cx="601335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第二階段指定項目甄試</a:t>
            </a:r>
          </a:p>
        </p:txBody>
      </p:sp>
      <p:sp>
        <p:nvSpPr>
          <p:cNvPr id="15" name="橢圓 14"/>
          <p:cNvSpPr/>
          <p:nvPr/>
        </p:nvSpPr>
        <p:spPr>
          <a:xfrm>
            <a:off x="553893" y="1400950"/>
            <a:ext cx="1014847" cy="10905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53892" y="3223249"/>
            <a:ext cx="1014847" cy="920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10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709644" y="2189527"/>
            <a:ext cx="68789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</a:t>
            </a:r>
            <a:endParaRPr lang="en-US" altLang="zh-TW" sz="4400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endParaRPr lang="en-US" altLang="zh-TW" sz="4400" b="1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備審資料製作</a:t>
            </a:r>
            <a:endParaRPr lang="en-US" altLang="zh-TW" sz="44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476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59" y="654341"/>
            <a:ext cx="8979635" cy="61338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4865615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檔案與備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審資料製作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025" y="3890262"/>
            <a:ext cx="1991119" cy="199111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938025" y="2797923"/>
            <a:ext cx="21334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https://www.techadmi.edu.tw/lpsg.php?y=114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19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57834" y="939361"/>
            <a:ext cx="3543298" cy="77689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學習歷程自述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7433" y="2096086"/>
            <a:ext cx="4844561" cy="2761140"/>
          </a:xfr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lgDashDotDot"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/>
              <a:t>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個人特色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與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申請系所連結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要能展現反思與統整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有反思有檢討，能提出解方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說明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自己如何成長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r="41738"/>
          <a:stretch/>
        </p:blipFill>
        <p:spPr>
          <a:xfrm>
            <a:off x="5630927" y="2096086"/>
            <a:ext cx="6200002" cy="4532819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  <a:prstDash val="lgDashDotDot"/>
          </a:ln>
        </p:spPr>
      </p:pic>
    </p:spTree>
    <p:extLst>
      <p:ext uri="{BB962C8B-B14F-4D97-AF65-F5344CB8AC3E}">
        <p14:creationId xmlns:p14="http://schemas.microsoft.com/office/powerpoint/2010/main" val="32876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57833" y="939361"/>
            <a:ext cx="4676335" cy="77689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多元表現綜整心得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7433" y="1924734"/>
            <a:ext cx="11077135" cy="4283119"/>
          </a:xfrm>
          <a:solidFill>
            <a:schemeClr val="bg1"/>
          </a:solidFill>
          <a:ln w="19050">
            <a:solidFill>
              <a:schemeClr val="tx1"/>
            </a:solidFill>
            <a:prstDash val="lgDashDotDot"/>
          </a:ln>
        </p:spPr>
        <p:txBody>
          <a:bodyPr>
            <a:no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整理重點：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校系所列的項目都是審查範圍，不是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必要條件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或最低標準，選擇自己最優秀滿意或最能凸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顯個人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特質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與科系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關聯的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活動脈絡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：參與活動的動機、</a:t>
            </a:r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具體反映持續反思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，精進其知識、技能、態度／價值觀的證據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投入程度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：呈現相關而多元、或長期耕耘的活動表現和成果證據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影響力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：在該領域有具體表現、優先考量有領導經驗的申請者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核心精神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8872" indent="0">
              <a:buNone/>
            </a:pP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自信、負責、創新、熱情、關懷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56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962150"/>
            <a:ext cx="12192000" cy="4895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133975" algn="ctr">
              <a:lnSpc>
                <a:spcPct val="100000"/>
              </a:lnSpc>
            </a:pPr>
            <a:r>
              <a:rPr sz="2800" spc="-1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800" spc="4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800" spc="-3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按一下以編輯母片文字樣式</a:t>
            </a:r>
            <a:endParaRPr sz="2800">
              <a:latin typeface="Adobe 繁黑體 Std B"/>
              <a:cs typeface="Adobe 繁黑體 Std B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44"/>
              </a:spcBef>
            </a:pPr>
            <a:endParaRPr sz="1000"/>
          </a:p>
          <a:p>
            <a:pPr marL="1741170">
              <a:lnSpc>
                <a:spcPct val="100000"/>
              </a:lnSpc>
            </a:pPr>
            <a:r>
              <a:rPr sz="240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400" spc="29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400" spc="-5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第二層</a:t>
            </a:r>
            <a:endParaRPr sz="2400">
              <a:latin typeface="Adobe 繁黑體 Std B"/>
              <a:cs typeface="Adobe 繁黑體 Std B"/>
            </a:endParaRPr>
          </a:p>
          <a:p>
            <a:pPr>
              <a:lnSpc>
                <a:spcPts val="750"/>
              </a:lnSpc>
              <a:spcBef>
                <a:spcPts val="43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2198370">
              <a:lnSpc>
                <a:spcPct val="100000"/>
              </a:lnSpc>
              <a:tabLst>
                <a:tab pos="2426970" algn="l"/>
              </a:tabLst>
            </a:pPr>
            <a:r>
              <a:rPr sz="20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20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第三層</a:t>
            </a:r>
            <a:endParaRPr sz="2000">
              <a:latin typeface="Adobe 繁黑體 Std B"/>
              <a:cs typeface="Adobe 繁黑體 Std B"/>
            </a:endParaRPr>
          </a:p>
          <a:p>
            <a:pPr>
              <a:lnSpc>
                <a:spcPts val="600"/>
              </a:lnSpc>
              <a:spcBef>
                <a:spcPts val="39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2655570">
              <a:lnSpc>
                <a:spcPct val="100000"/>
              </a:lnSpc>
              <a:tabLst>
                <a:tab pos="288417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第四層</a:t>
            </a:r>
            <a:endParaRPr sz="1800">
              <a:latin typeface="Adobe 繁黑體 Std B"/>
              <a:cs typeface="Adobe 繁黑體 Std B"/>
            </a:endParaRPr>
          </a:p>
          <a:p>
            <a:pPr>
              <a:lnSpc>
                <a:spcPts val="550"/>
              </a:lnSpc>
              <a:spcBef>
                <a:spcPts val="24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R="5051425" algn="ctr">
              <a:lnSpc>
                <a:spcPct val="100000"/>
              </a:lnSpc>
              <a:tabLst>
                <a:tab pos="22860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第五層</a:t>
            </a:r>
            <a:endParaRPr sz="1800">
              <a:latin typeface="Adobe 繁黑體 Std B"/>
              <a:cs typeface="Adobe 繁黑體 Std B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857996"/>
          </a:xfrm>
          <a:custGeom>
            <a:avLst/>
            <a:gdLst/>
            <a:ahLst/>
            <a:cxnLst/>
            <a:rect l="l" t="t" r="r" b="b"/>
            <a:pathLst>
              <a:path w="12191999" h="6857996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D360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595" y="365758"/>
            <a:ext cx="11036808" cy="6126480"/>
          </a:xfrm>
          <a:custGeom>
            <a:avLst/>
            <a:gdLst/>
            <a:ahLst/>
            <a:cxnLst/>
            <a:rect l="l" t="t" r="r" b="b"/>
            <a:pathLst>
              <a:path w="11036808" h="6126480">
                <a:moveTo>
                  <a:pt x="10685399" y="0"/>
                </a:moveTo>
                <a:lnTo>
                  <a:pt x="351421" y="0"/>
                </a:lnTo>
                <a:lnTo>
                  <a:pt x="322600" y="1165"/>
                </a:lnTo>
                <a:lnTo>
                  <a:pt x="266972" y="10214"/>
                </a:lnTo>
                <a:lnTo>
                  <a:pt x="214633" y="27618"/>
                </a:lnTo>
                <a:lnTo>
                  <a:pt x="166309" y="52654"/>
                </a:lnTo>
                <a:lnTo>
                  <a:pt x="122721" y="84597"/>
                </a:lnTo>
                <a:lnTo>
                  <a:pt x="84594" y="122724"/>
                </a:lnTo>
                <a:lnTo>
                  <a:pt x="52651" y="166311"/>
                </a:lnTo>
                <a:lnTo>
                  <a:pt x="27616" y="214633"/>
                </a:lnTo>
                <a:lnTo>
                  <a:pt x="10213" y="266968"/>
                </a:lnTo>
                <a:lnTo>
                  <a:pt x="1164" y="322590"/>
                </a:lnTo>
                <a:lnTo>
                  <a:pt x="0" y="351409"/>
                </a:lnTo>
                <a:lnTo>
                  <a:pt x="0" y="5775058"/>
                </a:lnTo>
                <a:lnTo>
                  <a:pt x="4599" y="5832059"/>
                </a:lnTo>
                <a:lnTo>
                  <a:pt x="17916" y="5886133"/>
                </a:lnTo>
                <a:lnTo>
                  <a:pt x="39225" y="5936555"/>
                </a:lnTo>
                <a:lnTo>
                  <a:pt x="67804" y="5982601"/>
                </a:lnTo>
                <a:lnTo>
                  <a:pt x="102930" y="6023549"/>
                </a:lnTo>
                <a:lnTo>
                  <a:pt x="143878" y="6058675"/>
                </a:lnTo>
                <a:lnTo>
                  <a:pt x="189924" y="6087254"/>
                </a:lnTo>
                <a:lnTo>
                  <a:pt x="240346" y="6108563"/>
                </a:lnTo>
                <a:lnTo>
                  <a:pt x="294420" y="6121880"/>
                </a:lnTo>
                <a:lnTo>
                  <a:pt x="351421" y="6126480"/>
                </a:lnTo>
                <a:lnTo>
                  <a:pt x="10685399" y="6126480"/>
                </a:lnTo>
                <a:lnTo>
                  <a:pt x="10742394" y="6121880"/>
                </a:lnTo>
                <a:lnTo>
                  <a:pt x="10796463" y="6108563"/>
                </a:lnTo>
                <a:lnTo>
                  <a:pt x="10846882" y="6087254"/>
                </a:lnTo>
                <a:lnTo>
                  <a:pt x="10892927" y="6058675"/>
                </a:lnTo>
                <a:lnTo>
                  <a:pt x="10933874" y="6023549"/>
                </a:lnTo>
                <a:lnTo>
                  <a:pt x="10969000" y="5982601"/>
                </a:lnTo>
                <a:lnTo>
                  <a:pt x="10997580" y="5936555"/>
                </a:lnTo>
                <a:lnTo>
                  <a:pt x="11018890" y="5886133"/>
                </a:lnTo>
                <a:lnTo>
                  <a:pt x="11032208" y="5832059"/>
                </a:lnTo>
                <a:lnTo>
                  <a:pt x="11036808" y="5775058"/>
                </a:lnTo>
                <a:lnTo>
                  <a:pt x="11036808" y="351409"/>
                </a:lnTo>
                <a:lnTo>
                  <a:pt x="11032208" y="294413"/>
                </a:lnTo>
                <a:lnTo>
                  <a:pt x="11018890" y="240344"/>
                </a:lnTo>
                <a:lnTo>
                  <a:pt x="10997580" y="189925"/>
                </a:lnTo>
                <a:lnTo>
                  <a:pt x="10969000" y="143880"/>
                </a:lnTo>
                <a:lnTo>
                  <a:pt x="10933874" y="102933"/>
                </a:lnTo>
                <a:lnTo>
                  <a:pt x="10892927" y="67807"/>
                </a:lnTo>
                <a:lnTo>
                  <a:pt x="10846882" y="39227"/>
                </a:lnTo>
                <a:lnTo>
                  <a:pt x="10796463" y="17917"/>
                </a:lnTo>
                <a:lnTo>
                  <a:pt x="10742394" y="4599"/>
                </a:lnTo>
                <a:lnTo>
                  <a:pt x="10685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1975" y="1443227"/>
            <a:ext cx="7696073" cy="12192"/>
          </a:xfrm>
          <a:custGeom>
            <a:avLst/>
            <a:gdLst/>
            <a:ahLst/>
            <a:cxnLst/>
            <a:rect l="l" t="t" r="r" b="b"/>
            <a:pathLst>
              <a:path w="7696073" h="12192">
                <a:moveTo>
                  <a:pt x="0" y="12192"/>
                </a:moveTo>
                <a:lnTo>
                  <a:pt x="7696073" y="0"/>
                </a:lnTo>
              </a:path>
            </a:pathLst>
          </a:custGeom>
          <a:ln w="12192">
            <a:solidFill>
              <a:srgbClr val="833B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6759" y="1193291"/>
            <a:ext cx="487680" cy="525780"/>
          </a:xfrm>
          <a:custGeom>
            <a:avLst/>
            <a:gdLst/>
            <a:ahLst/>
            <a:cxnLst/>
            <a:rect l="l" t="t" r="r" b="b"/>
            <a:pathLst>
              <a:path w="487680" h="525780">
                <a:moveTo>
                  <a:pt x="243840" y="0"/>
                </a:moveTo>
                <a:lnTo>
                  <a:pt x="185331" y="199771"/>
                </a:lnTo>
                <a:lnTo>
                  <a:pt x="0" y="262890"/>
                </a:lnTo>
                <a:lnTo>
                  <a:pt x="185331" y="326009"/>
                </a:lnTo>
                <a:lnTo>
                  <a:pt x="243840" y="525780"/>
                </a:lnTo>
                <a:lnTo>
                  <a:pt x="302348" y="326009"/>
                </a:lnTo>
                <a:lnTo>
                  <a:pt x="487680" y="262890"/>
                </a:lnTo>
                <a:lnTo>
                  <a:pt x="302348" y="199771"/>
                </a:lnTo>
                <a:lnTo>
                  <a:pt x="243840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25711" y="1184147"/>
            <a:ext cx="489204" cy="524255"/>
          </a:xfrm>
          <a:custGeom>
            <a:avLst/>
            <a:gdLst/>
            <a:ahLst/>
            <a:cxnLst/>
            <a:rect l="l" t="t" r="r" b="b"/>
            <a:pathLst>
              <a:path w="489204" h="524255">
                <a:moveTo>
                  <a:pt x="244602" y="0"/>
                </a:moveTo>
                <a:lnTo>
                  <a:pt x="185928" y="199262"/>
                </a:lnTo>
                <a:lnTo>
                  <a:pt x="0" y="262127"/>
                </a:lnTo>
                <a:lnTo>
                  <a:pt x="185928" y="324992"/>
                </a:lnTo>
                <a:lnTo>
                  <a:pt x="244602" y="524255"/>
                </a:lnTo>
                <a:lnTo>
                  <a:pt x="303276" y="324992"/>
                </a:lnTo>
                <a:lnTo>
                  <a:pt x="489204" y="262127"/>
                </a:lnTo>
                <a:lnTo>
                  <a:pt x="303276" y="199262"/>
                </a:lnTo>
                <a:lnTo>
                  <a:pt x="244602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71397" y="643001"/>
            <a:ext cx="5448185" cy="6788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zh-TW" altLang="en-US" sz="4400" b="1" spc="-5" dirty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備審資料的</a:t>
            </a:r>
            <a:r>
              <a:rPr lang="zh-TW" altLang="en-US" sz="4400" b="1" spc="-5" dirty="0" smtClean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準備</a:t>
            </a:r>
            <a:r>
              <a:rPr lang="en-US" altLang="zh-TW" sz="2800" b="1" spc="-5" dirty="0" smtClean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(</a:t>
            </a:r>
            <a:r>
              <a:rPr lang="zh-TW" altLang="en-US" sz="2800" b="1" spc="-5" dirty="0" smtClean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多元</a:t>
            </a:r>
            <a:r>
              <a:rPr lang="en-US" altLang="zh-TW" sz="2800" b="1" spc="-5" dirty="0" smtClean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)</a:t>
            </a:r>
            <a:endParaRPr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Adobe 繁黑體 Std B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76820" y="829533"/>
            <a:ext cx="743712" cy="496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30895" y="632459"/>
            <a:ext cx="3267455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2296" y="1625901"/>
            <a:ext cx="5939036" cy="766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491855" y="1561591"/>
            <a:ext cx="657860" cy="4362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 smtClean="0">
                <a:solidFill>
                  <a:srgbClr val="FFFFFF"/>
                </a:solidFill>
                <a:latin typeface="Arial"/>
                <a:cs typeface="Arial"/>
              </a:rPr>
              <a:t>P34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5"/>
          <a:srcRect l="2513" t="1416" r="1975" b="83921"/>
          <a:stretch/>
        </p:blipFill>
        <p:spPr>
          <a:xfrm>
            <a:off x="1343732" y="2518639"/>
            <a:ext cx="5444455" cy="713394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/>
          <a:srcRect l="2480" t="12457" r="2518" b="63437"/>
          <a:stretch/>
        </p:blipFill>
        <p:spPr>
          <a:xfrm>
            <a:off x="6337793" y="3241312"/>
            <a:ext cx="4260726" cy="1065402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7"/>
          <a:srcRect t="61579"/>
          <a:stretch/>
        </p:blipFill>
        <p:spPr>
          <a:xfrm>
            <a:off x="6337793" y="4410075"/>
            <a:ext cx="4255377" cy="167712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8"/>
          <a:srcRect t="21379"/>
          <a:stretch/>
        </p:blipFill>
        <p:spPr>
          <a:xfrm>
            <a:off x="1234439" y="3254147"/>
            <a:ext cx="4427910" cy="2126135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9"/>
          <a:srcRect r="57820" b="70587"/>
          <a:stretch/>
        </p:blipFill>
        <p:spPr>
          <a:xfrm>
            <a:off x="6467856" y="2496525"/>
            <a:ext cx="2390918" cy="618638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10"/>
          <a:srcRect l="70956" t="26057" r="4038" b="21103"/>
          <a:stretch/>
        </p:blipFill>
        <p:spPr>
          <a:xfrm>
            <a:off x="3221371" y="1843104"/>
            <a:ext cx="1577131" cy="4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962150"/>
            <a:ext cx="12192000" cy="4895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133975" algn="ctr">
              <a:lnSpc>
                <a:spcPct val="100000"/>
              </a:lnSpc>
            </a:pPr>
            <a:r>
              <a:rPr sz="2800" spc="-1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800" spc="4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800" spc="-3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按一下以編輯母片文字樣式</a:t>
            </a:r>
            <a:endParaRPr sz="2800">
              <a:latin typeface="Adobe 繁黑體 Std B"/>
              <a:cs typeface="Adobe 繁黑體 Std B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44"/>
              </a:spcBef>
            </a:pPr>
            <a:endParaRPr sz="1000"/>
          </a:p>
          <a:p>
            <a:pPr marL="1741170">
              <a:lnSpc>
                <a:spcPct val="100000"/>
              </a:lnSpc>
            </a:pPr>
            <a:r>
              <a:rPr sz="240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400" spc="29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400" spc="-5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第二層</a:t>
            </a:r>
            <a:endParaRPr sz="2400">
              <a:latin typeface="Adobe 繁黑體 Std B"/>
              <a:cs typeface="Adobe 繁黑體 Std B"/>
            </a:endParaRPr>
          </a:p>
          <a:p>
            <a:pPr>
              <a:lnSpc>
                <a:spcPts val="750"/>
              </a:lnSpc>
              <a:spcBef>
                <a:spcPts val="43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2198370">
              <a:lnSpc>
                <a:spcPct val="100000"/>
              </a:lnSpc>
              <a:tabLst>
                <a:tab pos="2426970" algn="l"/>
              </a:tabLst>
            </a:pPr>
            <a:r>
              <a:rPr sz="20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20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第三層</a:t>
            </a:r>
            <a:endParaRPr sz="2000">
              <a:latin typeface="Adobe 繁黑體 Std B"/>
              <a:cs typeface="Adobe 繁黑體 Std B"/>
            </a:endParaRPr>
          </a:p>
          <a:p>
            <a:pPr>
              <a:lnSpc>
                <a:spcPts val="600"/>
              </a:lnSpc>
              <a:spcBef>
                <a:spcPts val="39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2655570">
              <a:lnSpc>
                <a:spcPct val="100000"/>
              </a:lnSpc>
              <a:tabLst>
                <a:tab pos="288417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第四層</a:t>
            </a:r>
            <a:endParaRPr sz="1800">
              <a:latin typeface="Adobe 繁黑體 Std B"/>
              <a:cs typeface="Adobe 繁黑體 Std B"/>
            </a:endParaRPr>
          </a:p>
          <a:p>
            <a:pPr>
              <a:lnSpc>
                <a:spcPts val="550"/>
              </a:lnSpc>
              <a:spcBef>
                <a:spcPts val="24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R="5051425" algn="ctr">
              <a:lnSpc>
                <a:spcPct val="100000"/>
              </a:lnSpc>
              <a:tabLst>
                <a:tab pos="22860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第五層</a:t>
            </a:r>
            <a:endParaRPr sz="1800">
              <a:latin typeface="Adobe 繁黑體 Std B"/>
              <a:cs typeface="Adobe 繁黑體 Std B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857996"/>
          </a:xfrm>
          <a:custGeom>
            <a:avLst/>
            <a:gdLst/>
            <a:ahLst/>
            <a:cxnLst/>
            <a:rect l="l" t="t" r="r" b="b"/>
            <a:pathLst>
              <a:path w="12191999" h="6857996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D360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595" y="365758"/>
            <a:ext cx="11036808" cy="6126480"/>
          </a:xfrm>
          <a:custGeom>
            <a:avLst/>
            <a:gdLst/>
            <a:ahLst/>
            <a:cxnLst/>
            <a:rect l="l" t="t" r="r" b="b"/>
            <a:pathLst>
              <a:path w="11036808" h="6126480">
                <a:moveTo>
                  <a:pt x="10685399" y="0"/>
                </a:moveTo>
                <a:lnTo>
                  <a:pt x="351421" y="0"/>
                </a:lnTo>
                <a:lnTo>
                  <a:pt x="322600" y="1165"/>
                </a:lnTo>
                <a:lnTo>
                  <a:pt x="266972" y="10214"/>
                </a:lnTo>
                <a:lnTo>
                  <a:pt x="214633" y="27618"/>
                </a:lnTo>
                <a:lnTo>
                  <a:pt x="166309" y="52654"/>
                </a:lnTo>
                <a:lnTo>
                  <a:pt x="122721" y="84597"/>
                </a:lnTo>
                <a:lnTo>
                  <a:pt x="84594" y="122724"/>
                </a:lnTo>
                <a:lnTo>
                  <a:pt x="52651" y="166311"/>
                </a:lnTo>
                <a:lnTo>
                  <a:pt x="27616" y="214633"/>
                </a:lnTo>
                <a:lnTo>
                  <a:pt x="10213" y="266968"/>
                </a:lnTo>
                <a:lnTo>
                  <a:pt x="1164" y="322590"/>
                </a:lnTo>
                <a:lnTo>
                  <a:pt x="0" y="351409"/>
                </a:lnTo>
                <a:lnTo>
                  <a:pt x="0" y="5775058"/>
                </a:lnTo>
                <a:lnTo>
                  <a:pt x="4599" y="5832059"/>
                </a:lnTo>
                <a:lnTo>
                  <a:pt x="17916" y="5886133"/>
                </a:lnTo>
                <a:lnTo>
                  <a:pt x="39225" y="5936555"/>
                </a:lnTo>
                <a:lnTo>
                  <a:pt x="67804" y="5982601"/>
                </a:lnTo>
                <a:lnTo>
                  <a:pt x="102930" y="6023549"/>
                </a:lnTo>
                <a:lnTo>
                  <a:pt x="143878" y="6058675"/>
                </a:lnTo>
                <a:lnTo>
                  <a:pt x="189924" y="6087254"/>
                </a:lnTo>
                <a:lnTo>
                  <a:pt x="240346" y="6108563"/>
                </a:lnTo>
                <a:lnTo>
                  <a:pt x="294420" y="6121880"/>
                </a:lnTo>
                <a:lnTo>
                  <a:pt x="351421" y="6126480"/>
                </a:lnTo>
                <a:lnTo>
                  <a:pt x="10685399" y="6126480"/>
                </a:lnTo>
                <a:lnTo>
                  <a:pt x="10742394" y="6121880"/>
                </a:lnTo>
                <a:lnTo>
                  <a:pt x="10796463" y="6108563"/>
                </a:lnTo>
                <a:lnTo>
                  <a:pt x="10846882" y="6087254"/>
                </a:lnTo>
                <a:lnTo>
                  <a:pt x="10892927" y="6058675"/>
                </a:lnTo>
                <a:lnTo>
                  <a:pt x="10933874" y="6023549"/>
                </a:lnTo>
                <a:lnTo>
                  <a:pt x="10969000" y="5982601"/>
                </a:lnTo>
                <a:lnTo>
                  <a:pt x="10997580" y="5936555"/>
                </a:lnTo>
                <a:lnTo>
                  <a:pt x="11018890" y="5886133"/>
                </a:lnTo>
                <a:lnTo>
                  <a:pt x="11032208" y="5832059"/>
                </a:lnTo>
                <a:lnTo>
                  <a:pt x="11036808" y="5775058"/>
                </a:lnTo>
                <a:lnTo>
                  <a:pt x="11036808" y="351409"/>
                </a:lnTo>
                <a:lnTo>
                  <a:pt x="11032208" y="294413"/>
                </a:lnTo>
                <a:lnTo>
                  <a:pt x="11018890" y="240344"/>
                </a:lnTo>
                <a:lnTo>
                  <a:pt x="10997580" y="189925"/>
                </a:lnTo>
                <a:lnTo>
                  <a:pt x="10969000" y="143880"/>
                </a:lnTo>
                <a:lnTo>
                  <a:pt x="10933874" y="102933"/>
                </a:lnTo>
                <a:lnTo>
                  <a:pt x="10892927" y="67807"/>
                </a:lnTo>
                <a:lnTo>
                  <a:pt x="10846882" y="39227"/>
                </a:lnTo>
                <a:lnTo>
                  <a:pt x="10796463" y="17917"/>
                </a:lnTo>
                <a:lnTo>
                  <a:pt x="10742394" y="4599"/>
                </a:lnTo>
                <a:lnTo>
                  <a:pt x="10685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1975" y="1443227"/>
            <a:ext cx="7696073" cy="12192"/>
          </a:xfrm>
          <a:custGeom>
            <a:avLst/>
            <a:gdLst/>
            <a:ahLst/>
            <a:cxnLst/>
            <a:rect l="l" t="t" r="r" b="b"/>
            <a:pathLst>
              <a:path w="7696073" h="12192">
                <a:moveTo>
                  <a:pt x="0" y="12192"/>
                </a:moveTo>
                <a:lnTo>
                  <a:pt x="7696073" y="0"/>
                </a:lnTo>
              </a:path>
            </a:pathLst>
          </a:custGeom>
          <a:ln w="12192">
            <a:solidFill>
              <a:srgbClr val="833B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9511" y="1375904"/>
            <a:ext cx="487680" cy="525780"/>
          </a:xfrm>
          <a:custGeom>
            <a:avLst/>
            <a:gdLst/>
            <a:ahLst/>
            <a:cxnLst/>
            <a:rect l="l" t="t" r="r" b="b"/>
            <a:pathLst>
              <a:path w="487680" h="525780">
                <a:moveTo>
                  <a:pt x="243840" y="0"/>
                </a:moveTo>
                <a:lnTo>
                  <a:pt x="185331" y="199771"/>
                </a:lnTo>
                <a:lnTo>
                  <a:pt x="0" y="262890"/>
                </a:lnTo>
                <a:lnTo>
                  <a:pt x="185331" y="326009"/>
                </a:lnTo>
                <a:lnTo>
                  <a:pt x="243840" y="525780"/>
                </a:lnTo>
                <a:lnTo>
                  <a:pt x="302348" y="326009"/>
                </a:lnTo>
                <a:lnTo>
                  <a:pt x="487680" y="262890"/>
                </a:lnTo>
                <a:lnTo>
                  <a:pt x="302348" y="199771"/>
                </a:lnTo>
                <a:lnTo>
                  <a:pt x="243840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25711" y="1184147"/>
            <a:ext cx="489204" cy="524255"/>
          </a:xfrm>
          <a:custGeom>
            <a:avLst/>
            <a:gdLst/>
            <a:ahLst/>
            <a:cxnLst/>
            <a:rect l="l" t="t" r="r" b="b"/>
            <a:pathLst>
              <a:path w="489204" h="524255">
                <a:moveTo>
                  <a:pt x="244602" y="0"/>
                </a:moveTo>
                <a:lnTo>
                  <a:pt x="185928" y="199262"/>
                </a:lnTo>
                <a:lnTo>
                  <a:pt x="0" y="262127"/>
                </a:lnTo>
                <a:lnTo>
                  <a:pt x="185928" y="324992"/>
                </a:lnTo>
                <a:lnTo>
                  <a:pt x="244602" y="524255"/>
                </a:lnTo>
                <a:lnTo>
                  <a:pt x="303276" y="324992"/>
                </a:lnTo>
                <a:lnTo>
                  <a:pt x="489204" y="262127"/>
                </a:lnTo>
                <a:lnTo>
                  <a:pt x="303276" y="199262"/>
                </a:lnTo>
                <a:lnTo>
                  <a:pt x="244602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zh-TW" altLang="en-US" b="1" spc="-5" dirty="0" smtClean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 備</a:t>
            </a:r>
            <a:r>
              <a:rPr lang="zh-TW" altLang="en-US" b="1" spc="-5" dirty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審資料的</a:t>
            </a:r>
            <a:r>
              <a:rPr lang="zh-TW" altLang="en-US" b="1" spc="-5" dirty="0" smtClean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準備</a:t>
            </a:r>
            <a:r>
              <a:rPr lang="en-US" altLang="zh-TW" sz="2800" b="1" spc="-5" dirty="0" smtClean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(</a:t>
            </a:r>
            <a:r>
              <a:rPr lang="zh-TW" altLang="en-US" sz="2800" b="1" spc="-5" dirty="0" smtClean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多元</a:t>
            </a:r>
            <a:r>
              <a:rPr lang="en-US" altLang="zh-TW" sz="2800" b="1" spc="-5" dirty="0" smtClean="0">
                <a:solidFill>
                  <a:srgbClr val="843B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)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Adobe 繁黑體 Std B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17596" y="813957"/>
            <a:ext cx="743712" cy="496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30895" y="632459"/>
            <a:ext cx="3267455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41992" y="4844796"/>
            <a:ext cx="1621536" cy="1469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4711" y="1690088"/>
            <a:ext cx="5228869" cy="6416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4711" y="3318503"/>
            <a:ext cx="5292885" cy="7315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491855" y="1561591"/>
            <a:ext cx="657860" cy="4362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spc="-20" dirty="0" smtClean="0">
                <a:solidFill>
                  <a:srgbClr val="FFFFFF"/>
                </a:solidFill>
                <a:latin typeface="Arial"/>
                <a:cs typeface="Arial"/>
              </a:rPr>
              <a:t>P9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1852422" y="2500044"/>
            <a:ext cx="744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請從專業的角度思考你的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備審資料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，從能力與態度的角度思考，你從這個學習或活動學到哪些，對於念這個科系有哪些幫助？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7"/>
          <a:srcRect l="8248" t="19377" r="6443" b="19960"/>
          <a:stretch/>
        </p:blipFill>
        <p:spPr>
          <a:xfrm>
            <a:off x="1988246" y="3512294"/>
            <a:ext cx="3229761" cy="343949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1852422" y="4303783"/>
            <a:ext cx="744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請一目了然的呈現，請用心準備。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8"/>
          <a:srcRect l="2086" t="13027" r="640" b="3298"/>
          <a:stretch/>
        </p:blipFill>
        <p:spPr>
          <a:xfrm>
            <a:off x="5759867" y="4657022"/>
            <a:ext cx="3833823" cy="1755504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6263" y="1843925"/>
            <a:ext cx="1579001" cy="402371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1157" y="3514294"/>
            <a:ext cx="1584542" cy="402371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6783568" y="4080108"/>
            <a:ext cx="4074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課程學習成果呈現指南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)》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37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962150"/>
            <a:ext cx="12192000" cy="4895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133975" algn="ctr">
              <a:lnSpc>
                <a:spcPct val="100000"/>
              </a:lnSpc>
            </a:pPr>
            <a:r>
              <a:rPr sz="2800" spc="-1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800" spc="4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800" spc="-3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按一下以編輯母片文字樣式</a:t>
            </a:r>
            <a:endParaRPr sz="2800">
              <a:latin typeface="Adobe 繁黑體 Std B"/>
              <a:cs typeface="Adobe 繁黑體 Std B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44"/>
              </a:spcBef>
            </a:pPr>
            <a:endParaRPr sz="1000"/>
          </a:p>
          <a:p>
            <a:pPr marL="1741170">
              <a:lnSpc>
                <a:spcPct val="100000"/>
              </a:lnSpc>
            </a:pPr>
            <a:r>
              <a:rPr sz="240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400" spc="29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400" spc="-5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第二層</a:t>
            </a:r>
            <a:endParaRPr sz="2400">
              <a:latin typeface="Adobe 繁黑體 Std B"/>
              <a:cs typeface="Adobe 繁黑體 Std B"/>
            </a:endParaRPr>
          </a:p>
          <a:p>
            <a:pPr>
              <a:lnSpc>
                <a:spcPts val="750"/>
              </a:lnSpc>
              <a:spcBef>
                <a:spcPts val="43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2198370">
              <a:lnSpc>
                <a:spcPct val="100000"/>
              </a:lnSpc>
              <a:tabLst>
                <a:tab pos="2426970" algn="l"/>
              </a:tabLst>
            </a:pPr>
            <a:r>
              <a:rPr sz="20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20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第三層</a:t>
            </a:r>
            <a:endParaRPr sz="2000">
              <a:latin typeface="Adobe 繁黑體 Std B"/>
              <a:cs typeface="Adobe 繁黑體 Std B"/>
            </a:endParaRPr>
          </a:p>
          <a:p>
            <a:pPr>
              <a:lnSpc>
                <a:spcPts val="600"/>
              </a:lnSpc>
              <a:spcBef>
                <a:spcPts val="39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2655570">
              <a:lnSpc>
                <a:spcPct val="100000"/>
              </a:lnSpc>
              <a:tabLst>
                <a:tab pos="288417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第四層</a:t>
            </a:r>
            <a:endParaRPr sz="1800">
              <a:latin typeface="Adobe 繁黑體 Std B"/>
              <a:cs typeface="Adobe 繁黑體 Std B"/>
            </a:endParaRPr>
          </a:p>
          <a:p>
            <a:pPr>
              <a:lnSpc>
                <a:spcPts val="550"/>
              </a:lnSpc>
              <a:spcBef>
                <a:spcPts val="24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R="5051425" algn="ctr">
              <a:lnSpc>
                <a:spcPct val="100000"/>
              </a:lnSpc>
              <a:tabLst>
                <a:tab pos="22860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第五層</a:t>
            </a:r>
            <a:endParaRPr sz="1800">
              <a:latin typeface="Adobe 繁黑體 Std B"/>
              <a:cs typeface="Adobe 繁黑體 Std B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857996"/>
          </a:xfrm>
          <a:custGeom>
            <a:avLst/>
            <a:gdLst/>
            <a:ahLst/>
            <a:cxnLst/>
            <a:rect l="l" t="t" r="r" b="b"/>
            <a:pathLst>
              <a:path w="12191999" h="6857996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D360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500" y="365759"/>
            <a:ext cx="11036808" cy="6126480"/>
          </a:xfrm>
          <a:custGeom>
            <a:avLst/>
            <a:gdLst/>
            <a:ahLst/>
            <a:cxnLst/>
            <a:rect l="l" t="t" r="r" b="b"/>
            <a:pathLst>
              <a:path w="11036808" h="6126480">
                <a:moveTo>
                  <a:pt x="10685399" y="0"/>
                </a:moveTo>
                <a:lnTo>
                  <a:pt x="351421" y="0"/>
                </a:lnTo>
                <a:lnTo>
                  <a:pt x="322600" y="1165"/>
                </a:lnTo>
                <a:lnTo>
                  <a:pt x="266972" y="10214"/>
                </a:lnTo>
                <a:lnTo>
                  <a:pt x="214633" y="27618"/>
                </a:lnTo>
                <a:lnTo>
                  <a:pt x="166309" y="52654"/>
                </a:lnTo>
                <a:lnTo>
                  <a:pt x="122721" y="84597"/>
                </a:lnTo>
                <a:lnTo>
                  <a:pt x="84594" y="122724"/>
                </a:lnTo>
                <a:lnTo>
                  <a:pt x="52651" y="166311"/>
                </a:lnTo>
                <a:lnTo>
                  <a:pt x="27616" y="214633"/>
                </a:lnTo>
                <a:lnTo>
                  <a:pt x="10213" y="266968"/>
                </a:lnTo>
                <a:lnTo>
                  <a:pt x="1164" y="322590"/>
                </a:lnTo>
                <a:lnTo>
                  <a:pt x="0" y="351409"/>
                </a:lnTo>
                <a:lnTo>
                  <a:pt x="0" y="5775058"/>
                </a:lnTo>
                <a:lnTo>
                  <a:pt x="4599" y="5832059"/>
                </a:lnTo>
                <a:lnTo>
                  <a:pt x="17916" y="5886133"/>
                </a:lnTo>
                <a:lnTo>
                  <a:pt x="39225" y="5936555"/>
                </a:lnTo>
                <a:lnTo>
                  <a:pt x="67804" y="5982601"/>
                </a:lnTo>
                <a:lnTo>
                  <a:pt x="102930" y="6023549"/>
                </a:lnTo>
                <a:lnTo>
                  <a:pt x="143878" y="6058675"/>
                </a:lnTo>
                <a:lnTo>
                  <a:pt x="189924" y="6087254"/>
                </a:lnTo>
                <a:lnTo>
                  <a:pt x="240346" y="6108563"/>
                </a:lnTo>
                <a:lnTo>
                  <a:pt x="294420" y="6121880"/>
                </a:lnTo>
                <a:lnTo>
                  <a:pt x="351421" y="6126480"/>
                </a:lnTo>
                <a:lnTo>
                  <a:pt x="10685399" y="6126480"/>
                </a:lnTo>
                <a:lnTo>
                  <a:pt x="10742394" y="6121880"/>
                </a:lnTo>
                <a:lnTo>
                  <a:pt x="10796463" y="6108563"/>
                </a:lnTo>
                <a:lnTo>
                  <a:pt x="10846882" y="6087254"/>
                </a:lnTo>
                <a:lnTo>
                  <a:pt x="10892927" y="6058675"/>
                </a:lnTo>
                <a:lnTo>
                  <a:pt x="10933874" y="6023549"/>
                </a:lnTo>
                <a:lnTo>
                  <a:pt x="10969000" y="5982601"/>
                </a:lnTo>
                <a:lnTo>
                  <a:pt x="10997580" y="5936555"/>
                </a:lnTo>
                <a:lnTo>
                  <a:pt x="11018890" y="5886133"/>
                </a:lnTo>
                <a:lnTo>
                  <a:pt x="11032208" y="5832059"/>
                </a:lnTo>
                <a:lnTo>
                  <a:pt x="11036808" y="5775058"/>
                </a:lnTo>
                <a:lnTo>
                  <a:pt x="11036808" y="351409"/>
                </a:lnTo>
                <a:lnTo>
                  <a:pt x="11032208" y="294413"/>
                </a:lnTo>
                <a:lnTo>
                  <a:pt x="11018890" y="240344"/>
                </a:lnTo>
                <a:lnTo>
                  <a:pt x="10997580" y="189925"/>
                </a:lnTo>
                <a:lnTo>
                  <a:pt x="10969000" y="143880"/>
                </a:lnTo>
                <a:lnTo>
                  <a:pt x="10933874" y="102933"/>
                </a:lnTo>
                <a:lnTo>
                  <a:pt x="10892927" y="67807"/>
                </a:lnTo>
                <a:lnTo>
                  <a:pt x="10846882" y="39227"/>
                </a:lnTo>
                <a:lnTo>
                  <a:pt x="10796463" y="17917"/>
                </a:lnTo>
                <a:lnTo>
                  <a:pt x="10742394" y="4599"/>
                </a:lnTo>
                <a:lnTo>
                  <a:pt x="10685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1975" y="1443227"/>
            <a:ext cx="7696073" cy="12192"/>
          </a:xfrm>
          <a:custGeom>
            <a:avLst/>
            <a:gdLst/>
            <a:ahLst/>
            <a:cxnLst/>
            <a:rect l="l" t="t" r="r" b="b"/>
            <a:pathLst>
              <a:path w="7696073" h="12192">
                <a:moveTo>
                  <a:pt x="0" y="12192"/>
                </a:moveTo>
                <a:lnTo>
                  <a:pt x="7696073" y="0"/>
                </a:lnTo>
              </a:path>
            </a:pathLst>
          </a:custGeom>
          <a:ln w="12192">
            <a:solidFill>
              <a:srgbClr val="833B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9035" y="1373415"/>
            <a:ext cx="487680" cy="525780"/>
          </a:xfrm>
          <a:custGeom>
            <a:avLst/>
            <a:gdLst/>
            <a:ahLst/>
            <a:cxnLst/>
            <a:rect l="l" t="t" r="r" b="b"/>
            <a:pathLst>
              <a:path w="487680" h="525780">
                <a:moveTo>
                  <a:pt x="243840" y="0"/>
                </a:moveTo>
                <a:lnTo>
                  <a:pt x="185331" y="199771"/>
                </a:lnTo>
                <a:lnTo>
                  <a:pt x="0" y="262890"/>
                </a:lnTo>
                <a:lnTo>
                  <a:pt x="185331" y="326009"/>
                </a:lnTo>
                <a:lnTo>
                  <a:pt x="243840" y="525780"/>
                </a:lnTo>
                <a:lnTo>
                  <a:pt x="302348" y="326009"/>
                </a:lnTo>
                <a:lnTo>
                  <a:pt x="487680" y="262890"/>
                </a:lnTo>
                <a:lnTo>
                  <a:pt x="302348" y="199771"/>
                </a:lnTo>
                <a:lnTo>
                  <a:pt x="243840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25711" y="1184147"/>
            <a:ext cx="489204" cy="524255"/>
          </a:xfrm>
          <a:custGeom>
            <a:avLst/>
            <a:gdLst/>
            <a:ahLst/>
            <a:cxnLst/>
            <a:rect l="l" t="t" r="r" b="b"/>
            <a:pathLst>
              <a:path w="489204" h="524255">
                <a:moveTo>
                  <a:pt x="244602" y="0"/>
                </a:moveTo>
                <a:lnTo>
                  <a:pt x="185928" y="199262"/>
                </a:lnTo>
                <a:lnTo>
                  <a:pt x="0" y="262127"/>
                </a:lnTo>
                <a:lnTo>
                  <a:pt x="185928" y="324992"/>
                </a:lnTo>
                <a:lnTo>
                  <a:pt x="244602" y="524255"/>
                </a:lnTo>
                <a:lnTo>
                  <a:pt x="303276" y="324992"/>
                </a:lnTo>
                <a:lnTo>
                  <a:pt x="489204" y="262127"/>
                </a:lnTo>
                <a:lnTo>
                  <a:pt x="303276" y="199262"/>
                </a:lnTo>
                <a:lnTo>
                  <a:pt x="244602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400" spc="-5" dirty="0" smtClean="0">
                <a:solidFill>
                  <a:srgbClr val="843B0C"/>
                </a:solidFill>
                <a:latin typeface="Adobe 繁黑體 Std B"/>
                <a:cs typeface="Adobe 繁黑體 Std B"/>
              </a:rPr>
              <a:t>寫作大補帖</a:t>
            </a:r>
            <a:endParaRPr sz="4400">
              <a:latin typeface="Adobe 繁黑體 Std B"/>
              <a:cs typeface="Adobe 繁黑體 Std B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89476" y="801623"/>
            <a:ext cx="745236" cy="496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30895" y="632459"/>
            <a:ext cx="3267455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57231" y="4893564"/>
            <a:ext cx="1621535" cy="1469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215" y="1600199"/>
            <a:ext cx="7517708" cy="44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962150"/>
            <a:ext cx="12192000" cy="4895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133975" algn="ctr">
              <a:lnSpc>
                <a:spcPct val="100000"/>
              </a:lnSpc>
            </a:pPr>
            <a:r>
              <a:rPr sz="2800" spc="-1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800" spc="4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800" spc="-3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按一下以編輯母片文字樣式</a:t>
            </a:r>
            <a:endParaRPr sz="2800">
              <a:latin typeface="Adobe 繁黑體 Std B"/>
              <a:cs typeface="Adobe 繁黑體 Std B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44"/>
              </a:spcBef>
            </a:pPr>
            <a:endParaRPr sz="1000"/>
          </a:p>
          <a:p>
            <a:pPr marL="1741170">
              <a:lnSpc>
                <a:spcPct val="100000"/>
              </a:lnSpc>
            </a:pPr>
            <a:r>
              <a:rPr sz="2400" dirty="0" smtClean="0">
                <a:solidFill>
                  <a:srgbClr val="833B0A"/>
                </a:solidFill>
                <a:latin typeface="Arial"/>
                <a:cs typeface="Arial"/>
              </a:rPr>
              <a:t>•</a:t>
            </a:r>
            <a:r>
              <a:rPr sz="2400" spc="290" dirty="0" smtClean="0">
                <a:solidFill>
                  <a:srgbClr val="833B0A"/>
                </a:solidFill>
                <a:latin typeface="Arial"/>
                <a:cs typeface="Arial"/>
              </a:rPr>
              <a:t> </a:t>
            </a:r>
            <a:r>
              <a:rPr sz="2400" spc="-5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第二層</a:t>
            </a:r>
            <a:endParaRPr sz="2400">
              <a:latin typeface="Adobe 繁黑體 Std B"/>
              <a:cs typeface="Adobe 繁黑體 Std B"/>
            </a:endParaRPr>
          </a:p>
          <a:p>
            <a:pPr>
              <a:lnSpc>
                <a:spcPts val="750"/>
              </a:lnSpc>
              <a:spcBef>
                <a:spcPts val="43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2198370">
              <a:lnSpc>
                <a:spcPct val="100000"/>
              </a:lnSpc>
              <a:tabLst>
                <a:tab pos="2426970" algn="l"/>
              </a:tabLst>
            </a:pPr>
            <a:r>
              <a:rPr sz="20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20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第三層</a:t>
            </a:r>
            <a:endParaRPr sz="2000">
              <a:latin typeface="Adobe 繁黑體 Std B"/>
              <a:cs typeface="Adobe 繁黑體 Std B"/>
            </a:endParaRPr>
          </a:p>
          <a:p>
            <a:pPr>
              <a:lnSpc>
                <a:spcPts val="600"/>
              </a:lnSpc>
              <a:spcBef>
                <a:spcPts val="39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2655570">
              <a:lnSpc>
                <a:spcPct val="100000"/>
              </a:lnSpc>
              <a:tabLst>
                <a:tab pos="288417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第四層</a:t>
            </a:r>
            <a:endParaRPr sz="1800">
              <a:latin typeface="Adobe 繁黑體 Std B"/>
              <a:cs typeface="Adobe 繁黑體 Std B"/>
            </a:endParaRPr>
          </a:p>
          <a:p>
            <a:pPr>
              <a:lnSpc>
                <a:spcPts val="550"/>
              </a:lnSpc>
              <a:spcBef>
                <a:spcPts val="24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 marR="5051425" algn="ctr">
              <a:lnSpc>
                <a:spcPct val="100000"/>
              </a:lnSpc>
              <a:tabLst>
                <a:tab pos="228600" algn="l"/>
              </a:tabLst>
            </a:pPr>
            <a:r>
              <a:rPr sz="1800" dirty="0" smtClean="0">
                <a:solidFill>
                  <a:srgbClr val="833B0A"/>
                </a:solidFill>
                <a:latin typeface="Arial"/>
                <a:cs typeface="Arial"/>
              </a:rPr>
              <a:t>•	</a:t>
            </a:r>
            <a:r>
              <a:rPr sz="1800" dirty="0" smtClean="0">
                <a:solidFill>
                  <a:srgbClr val="833B0A"/>
                </a:solidFill>
                <a:latin typeface="Adobe 繁黑體 Std B"/>
                <a:cs typeface="Adobe 繁黑體 Std B"/>
              </a:rPr>
              <a:t>第五層</a:t>
            </a:r>
            <a:endParaRPr sz="1800">
              <a:latin typeface="Adobe 繁黑體 Std B"/>
              <a:cs typeface="Adobe 繁黑體 Std B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1999" cy="6857996"/>
          </a:xfrm>
          <a:custGeom>
            <a:avLst/>
            <a:gdLst/>
            <a:ahLst/>
            <a:cxnLst/>
            <a:rect l="l" t="t" r="r" b="b"/>
            <a:pathLst>
              <a:path w="12191999" h="6857996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D3601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500" y="365759"/>
            <a:ext cx="11036808" cy="6126480"/>
          </a:xfrm>
          <a:custGeom>
            <a:avLst/>
            <a:gdLst/>
            <a:ahLst/>
            <a:cxnLst/>
            <a:rect l="l" t="t" r="r" b="b"/>
            <a:pathLst>
              <a:path w="11036808" h="6126480">
                <a:moveTo>
                  <a:pt x="10685399" y="0"/>
                </a:moveTo>
                <a:lnTo>
                  <a:pt x="351421" y="0"/>
                </a:lnTo>
                <a:lnTo>
                  <a:pt x="322600" y="1165"/>
                </a:lnTo>
                <a:lnTo>
                  <a:pt x="266972" y="10214"/>
                </a:lnTo>
                <a:lnTo>
                  <a:pt x="214633" y="27618"/>
                </a:lnTo>
                <a:lnTo>
                  <a:pt x="166309" y="52654"/>
                </a:lnTo>
                <a:lnTo>
                  <a:pt x="122721" y="84597"/>
                </a:lnTo>
                <a:lnTo>
                  <a:pt x="84594" y="122724"/>
                </a:lnTo>
                <a:lnTo>
                  <a:pt x="52651" y="166311"/>
                </a:lnTo>
                <a:lnTo>
                  <a:pt x="27616" y="214633"/>
                </a:lnTo>
                <a:lnTo>
                  <a:pt x="10213" y="266968"/>
                </a:lnTo>
                <a:lnTo>
                  <a:pt x="1164" y="322590"/>
                </a:lnTo>
                <a:lnTo>
                  <a:pt x="0" y="351409"/>
                </a:lnTo>
                <a:lnTo>
                  <a:pt x="0" y="5775058"/>
                </a:lnTo>
                <a:lnTo>
                  <a:pt x="4599" y="5832059"/>
                </a:lnTo>
                <a:lnTo>
                  <a:pt x="17916" y="5886133"/>
                </a:lnTo>
                <a:lnTo>
                  <a:pt x="39225" y="5936555"/>
                </a:lnTo>
                <a:lnTo>
                  <a:pt x="67804" y="5982601"/>
                </a:lnTo>
                <a:lnTo>
                  <a:pt x="102930" y="6023549"/>
                </a:lnTo>
                <a:lnTo>
                  <a:pt x="143878" y="6058675"/>
                </a:lnTo>
                <a:lnTo>
                  <a:pt x="189924" y="6087254"/>
                </a:lnTo>
                <a:lnTo>
                  <a:pt x="240346" y="6108563"/>
                </a:lnTo>
                <a:lnTo>
                  <a:pt x="294420" y="6121880"/>
                </a:lnTo>
                <a:lnTo>
                  <a:pt x="351421" y="6126480"/>
                </a:lnTo>
                <a:lnTo>
                  <a:pt x="10685399" y="6126480"/>
                </a:lnTo>
                <a:lnTo>
                  <a:pt x="10742394" y="6121880"/>
                </a:lnTo>
                <a:lnTo>
                  <a:pt x="10796463" y="6108563"/>
                </a:lnTo>
                <a:lnTo>
                  <a:pt x="10846882" y="6087254"/>
                </a:lnTo>
                <a:lnTo>
                  <a:pt x="10892927" y="6058675"/>
                </a:lnTo>
                <a:lnTo>
                  <a:pt x="10933874" y="6023549"/>
                </a:lnTo>
                <a:lnTo>
                  <a:pt x="10969000" y="5982601"/>
                </a:lnTo>
                <a:lnTo>
                  <a:pt x="10997580" y="5936555"/>
                </a:lnTo>
                <a:lnTo>
                  <a:pt x="11018890" y="5886133"/>
                </a:lnTo>
                <a:lnTo>
                  <a:pt x="11032208" y="5832059"/>
                </a:lnTo>
                <a:lnTo>
                  <a:pt x="11036808" y="5775058"/>
                </a:lnTo>
                <a:lnTo>
                  <a:pt x="11036808" y="351409"/>
                </a:lnTo>
                <a:lnTo>
                  <a:pt x="11032208" y="294413"/>
                </a:lnTo>
                <a:lnTo>
                  <a:pt x="11018890" y="240344"/>
                </a:lnTo>
                <a:lnTo>
                  <a:pt x="10997580" y="189925"/>
                </a:lnTo>
                <a:lnTo>
                  <a:pt x="10969000" y="143880"/>
                </a:lnTo>
                <a:lnTo>
                  <a:pt x="10933874" y="102933"/>
                </a:lnTo>
                <a:lnTo>
                  <a:pt x="10892927" y="67807"/>
                </a:lnTo>
                <a:lnTo>
                  <a:pt x="10846882" y="39227"/>
                </a:lnTo>
                <a:lnTo>
                  <a:pt x="10796463" y="17917"/>
                </a:lnTo>
                <a:lnTo>
                  <a:pt x="10742394" y="4599"/>
                </a:lnTo>
                <a:lnTo>
                  <a:pt x="10685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1975" y="1443227"/>
            <a:ext cx="7696073" cy="12192"/>
          </a:xfrm>
          <a:custGeom>
            <a:avLst/>
            <a:gdLst/>
            <a:ahLst/>
            <a:cxnLst/>
            <a:rect l="l" t="t" r="r" b="b"/>
            <a:pathLst>
              <a:path w="7696073" h="12192">
                <a:moveTo>
                  <a:pt x="0" y="12192"/>
                </a:moveTo>
                <a:lnTo>
                  <a:pt x="7696073" y="0"/>
                </a:lnTo>
              </a:path>
            </a:pathLst>
          </a:custGeom>
          <a:ln w="12192">
            <a:solidFill>
              <a:srgbClr val="833B0A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6759" y="1193291"/>
            <a:ext cx="487680" cy="525780"/>
          </a:xfrm>
          <a:custGeom>
            <a:avLst/>
            <a:gdLst/>
            <a:ahLst/>
            <a:cxnLst/>
            <a:rect l="l" t="t" r="r" b="b"/>
            <a:pathLst>
              <a:path w="487680" h="525780">
                <a:moveTo>
                  <a:pt x="243840" y="0"/>
                </a:moveTo>
                <a:lnTo>
                  <a:pt x="185331" y="199771"/>
                </a:lnTo>
                <a:lnTo>
                  <a:pt x="0" y="262890"/>
                </a:lnTo>
                <a:lnTo>
                  <a:pt x="185331" y="326009"/>
                </a:lnTo>
                <a:lnTo>
                  <a:pt x="243840" y="525780"/>
                </a:lnTo>
                <a:lnTo>
                  <a:pt x="302348" y="326009"/>
                </a:lnTo>
                <a:lnTo>
                  <a:pt x="487680" y="262890"/>
                </a:lnTo>
                <a:lnTo>
                  <a:pt x="302348" y="199771"/>
                </a:lnTo>
                <a:lnTo>
                  <a:pt x="243840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25711" y="1184147"/>
            <a:ext cx="489204" cy="524255"/>
          </a:xfrm>
          <a:custGeom>
            <a:avLst/>
            <a:gdLst/>
            <a:ahLst/>
            <a:cxnLst/>
            <a:rect l="l" t="t" r="r" b="b"/>
            <a:pathLst>
              <a:path w="489204" h="524255">
                <a:moveTo>
                  <a:pt x="244602" y="0"/>
                </a:moveTo>
                <a:lnTo>
                  <a:pt x="185928" y="199262"/>
                </a:lnTo>
                <a:lnTo>
                  <a:pt x="0" y="262127"/>
                </a:lnTo>
                <a:lnTo>
                  <a:pt x="185928" y="324992"/>
                </a:lnTo>
                <a:lnTo>
                  <a:pt x="244602" y="524255"/>
                </a:lnTo>
                <a:lnTo>
                  <a:pt x="303276" y="324992"/>
                </a:lnTo>
                <a:lnTo>
                  <a:pt x="489204" y="262127"/>
                </a:lnTo>
                <a:lnTo>
                  <a:pt x="303276" y="199262"/>
                </a:lnTo>
                <a:lnTo>
                  <a:pt x="244602" y="0"/>
                </a:lnTo>
                <a:close/>
              </a:path>
            </a:pathLst>
          </a:custGeom>
          <a:solidFill>
            <a:srgbClr val="843B0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71397" y="643001"/>
            <a:ext cx="2821940" cy="6788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400" spc="-5" dirty="0" smtClean="0">
                <a:solidFill>
                  <a:srgbClr val="843B0C"/>
                </a:solidFill>
                <a:latin typeface="Adobe 繁黑體 Std B"/>
                <a:cs typeface="Adobe 繁黑體 Std B"/>
              </a:rPr>
              <a:t>最後的檢查</a:t>
            </a:r>
            <a:endParaRPr sz="4400">
              <a:latin typeface="Adobe 繁黑體 Std B"/>
              <a:cs typeface="Adobe 繁黑體 Std B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44340" y="774191"/>
            <a:ext cx="745236" cy="496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30895" y="632459"/>
            <a:ext cx="3267455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34439" y="2113738"/>
            <a:ext cx="4688897" cy="3352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49339" y="2113841"/>
            <a:ext cx="4293829" cy="34961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52066" y="3464814"/>
            <a:ext cx="1521206" cy="0"/>
          </a:xfrm>
          <a:custGeom>
            <a:avLst/>
            <a:gdLst/>
            <a:ahLst/>
            <a:cxnLst/>
            <a:rect l="l" t="t" r="r" b="b"/>
            <a:pathLst>
              <a:path w="1521205">
                <a:moveTo>
                  <a:pt x="0" y="0"/>
                </a:moveTo>
                <a:lnTo>
                  <a:pt x="1521206" y="0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40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706222" y="604955"/>
            <a:ext cx="2306974" cy="8715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96500" y="604954"/>
            <a:ext cx="2575420" cy="871508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簡報大綱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65431" y="1797408"/>
            <a:ext cx="6812977" cy="4218789"/>
          </a:xfrm>
          <a:ln w="28575">
            <a:noFill/>
            <a:prstDash val="dash"/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220000"/>
              </a:lnSpc>
              <a:buClr>
                <a:srgbClr val="90C226"/>
              </a:buClr>
              <a:buNone/>
            </a:pPr>
            <a:r>
              <a:rPr lang="zh-TW" altLang="en-US" sz="16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重要升學管道說明</a:t>
            </a:r>
            <a:endParaRPr lang="en-US" altLang="zh-TW" sz="16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220000"/>
              </a:lnSpc>
              <a:buClr>
                <a:srgbClr val="90C226"/>
              </a:buClr>
              <a:buNone/>
            </a:pPr>
            <a:r>
              <a:rPr lang="zh-TW" altLang="en-US" sz="16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學習歷程與備審資料</a:t>
            </a:r>
            <a:endParaRPr lang="en-US" altLang="zh-TW" sz="16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220000"/>
              </a:lnSpc>
              <a:buClr>
                <a:srgbClr val="90C226"/>
              </a:buClr>
              <a:buNone/>
            </a:pPr>
            <a:r>
              <a:rPr lang="zh-TW" altLang="en-US" sz="16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16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學分制畢業條件提醒</a:t>
            </a:r>
            <a:endParaRPr lang="en-US" altLang="zh-TW" sz="16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ct val="220000"/>
              </a:lnSpc>
              <a:buClr>
                <a:srgbClr val="90C226"/>
              </a:buClr>
              <a:buFont typeface="Arial" panose="020B0604020202020204" pitchFamily="34" charset="0"/>
              <a:buAutoNum type="arabicPeriod"/>
            </a:pPr>
            <a:endParaRPr lang="zh-TW" altLang="en-US" sz="123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2860647" y="2315361"/>
            <a:ext cx="562062" cy="536896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911259" y="2315361"/>
            <a:ext cx="460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zh-TW" alt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911121" y="4938317"/>
            <a:ext cx="562062" cy="536896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961733" y="4938317"/>
            <a:ext cx="460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zh-TW" alt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911260" y="3626839"/>
            <a:ext cx="562062" cy="536896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2961872" y="3626839"/>
            <a:ext cx="460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zh-TW" alt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41067" cy="98154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6" y="3107598"/>
            <a:ext cx="3017711" cy="293766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437" y="3384434"/>
            <a:ext cx="7619531" cy="253198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70452" y="1589749"/>
            <a:ext cx="1122446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登記分發管道：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統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測各科目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採計權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，從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1-3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倍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不等，</a:t>
            </a:r>
            <a:r>
              <a:rPr lang="zh-TW" altLang="en-US" sz="4400" b="1" u="heavy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每科均採計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716323" y="6045264"/>
            <a:ext cx="6576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7/15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繳費、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7/29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選填志願、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8/7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放榜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84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375" t="-279" r="-1375" b="8156"/>
          <a:stretch/>
        </p:blipFill>
        <p:spPr>
          <a:xfrm>
            <a:off x="1564245" y="1121975"/>
            <a:ext cx="7322226" cy="55430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269" y="3674377"/>
            <a:ext cx="2739005" cy="273900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41067" cy="98154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43269" y="2808107"/>
            <a:ext cx="2199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https://www.jctv.ntut.edu.tw/union42/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27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054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093208" cy="690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5044440" cy="6035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627" y="59435"/>
            <a:ext cx="4917948" cy="509016"/>
          </a:xfrm>
          <a:custGeom>
            <a:avLst/>
            <a:gdLst/>
            <a:ahLst/>
            <a:cxnLst/>
            <a:rect l="l" t="t" r="r" b="b"/>
            <a:pathLst>
              <a:path w="4917948" h="509016">
                <a:moveTo>
                  <a:pt x="0" y="0"/>
                </a:moveTo>
                <a:lnTo>
                  <a:pt x="0" y="509016"/>
                </a:lnTo>
                <a:lnTo>
                  <a:pt x="4663440" y="509016"/>
                </a:lnTo>
                <a:lnTo>
                  <a:pt x="4704729" y="505685"/>
                </a:lnTo>
                <a:lnTo>
                  <a:pt x="4743895" y="496043"/>
                </a:lnTo>
                <a:lnTo>
                  <a:pt x="4780413" y="480613"/>
                </a:lnTo>
                <a:lnTo>
                  <a:pt x="4813761" y="459918"/>
                </a:lnTo>
                <a:lnTo>
                  <a:pt x="4843414" y="434482"/>
                </a:lnTo>
                <a:lnTo>
                  <a:pt x="4868850" y="404829"/>
                </a:lnTo>
                <a:lnTo>
                  <a:pt x="4889545" y="371481"/>
                </a:lnTo>
                <a:lnTo>
                  <a:pt x="4904975" y="334963"/>
                </a:lnTo>
                <a:lnTo>
                  <a:pt x="4914617" y="295797"/>
                </a:lnTo>
                <a:lnTo>
                  <a:pt x="4917948" y="254508"/>
                </a:lnTo>
                <a:lnTo>
                  <a:pt x="4914617" y="213218"/>
                </a:lnTo>
                <a:lnTo>
                  <a:pt x="4904975" y="174052"/>
                </a:lnTo>
                <a:lnTo>
                  <a:pt x="4889545" y="137534"/>
                </a:lnTo>
                <a:lnTo>
                  <a:pt x="4868850" y="104186"/>
                </a:lnTo>
                <a:lnTo>
                  <a:pt x="4843414" y="74533"/>
                </a:lnTo>
                <a:lnTo>
                  <a:pt x="4813761" y="49097"/>
                </a:lnTo>
                <a:lnTo>
                  <a:pt x="4780413" y="28402"/>
                </a:lnTo>
                <a:lnTo>
                  <a:pt x="4743895" y="12972"/>
                </a:lnTo>
                <a:lnTo>
                  <a:pt x="4704729" y="3330"/>
                </a:lnTo>
                <a:lnTo>
                  <a:pt x="4663440" y="0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9148" y="40766"/>
            <a:ext cx="4288628" cy="4972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zh-TW" altLang="en-US" sz="3200" b="1" spc="-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 </a:t>
            </a:r>
            <a:r>
              <a:rPr lang="zh-TW" altLang="en-US" sz="3600" b="1" spc="-5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★</a:t>
            </a:r>
            <a:r>
              <a:rPr lang="zh-TW" altLang="en-US" sz="3200" b="1" spc="-5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務必把握「甄選入學</a:t>
            </a:r>
            <a:r>
              <a:rPr lang="zh-TW" altLang="en-US" sz="3200" spc="-5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」</a:t>
            </a:r>
            <a:endParaRPr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dobe 繁黑體 Std B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735056" y="1798951"/>
            <a:ext cx="1636776" cy="2081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746488" y="1870085"/>
            <a:ext cx="1610118" cy="1979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1640" y="3048632"/>
            <a:ext cx="10611612" cy="3393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3153" y="3097545"/>
            <a:ext cx="10451592" cy="3233928"/>
          </a:xfrm>
          <a:custGeom>
            <a:avLst/>
            <a:gdLst/>
            <a:ahLst/>
            <a:cxnLst/>
            <a:rect l="l" t="t" r="r" b="b"/>
            <a:pathLst>
              <a:path w="10451592" h="3233928">
                <a:moveTo>
                  <a:pt x="9912604" y="0"/>
                </a:moveTo>
                <a:lnTo>
                  <a:pt x="538987" y="0"/>
                </a:lnTo>
                <a:lnTo>
                  <a:pt x="494780" y="1786"/>
                </a:lnTo>
                <a:lnTo>
                  <a:pt x="451558" y="7054"/>
                </a:lnTo>
                <a:lnTo>
                  <a:pt x="409458" y="15663"/>
                </a:lnTo>
                <a:lnTo>
                  <a:pt x="368621" y="27476"/>
                </a:lnTo>
                <a:lnTo>
                  <a:pt x="329183" y="42354"/>
                </a:lnTo>
                <a:lnTo>
                  <a:pt x="291286" y="60158"/>
                </a:lnTo>
                <a:lnTo>
                  <a:pt x="255066" y="80749"/>
                </a:lnTo>
                <a:lnTo>
                  <a:pt x="220663" y="103989"/>
                </a:lnTo>
                <a:lnTo>
                  <a:pt x="188215" y="129739"/>
                </a:lnTo>
                <a:lnTo>
                  <a:pt x="157860" y="157861"/>
                </a:lnTo>
                <a:lnTo>
                  <a:pt x="129739" y="188215"/>
                </a:lnTo>
                <a:lnTo>
                  <a:pt x="103989" y="220663"/>
                </a:lnTo>
                <a:lnTo>
                  <a:pt x="80749" y="255066"/>
                </a:lnTo>
                <a:lnTo>
                  <a:pt x="60158" y="291286"/>
                </a:lnTo>
                <a:lnTo>
                  <a:pt x="42354" y="329184"/>
                </a:lnTo>
                <a:lnTo>
                  <a:pt x="27476" y="368621"/>
                </a:lnTo>
                <a:lnTo>
                  <a:pt x="15663" y="409458"/>
                </a:lnTo>
                <a:lnTo>
                  <a:pt x="7054" y="451558"/>
                </a:lnTo>
                <a:lnTo>
                  <a:pt x="1786" y="494780"/>
                </a:lnTo>
                <a:lnTo>
                  <a:pt x="0" y="538988"/>
                </a:lnTo>
                <a:lnTo>
                  <a:pt x="0" y="2694927"/>
                </a:lnTo>
                <a:lnTo>
                  <a:pt x="1786" y="2739134"/>
                </a:lnTo>
                <a:lnTo>
                  <a:pt x="7054" y="2782357"/>
                </a:lnTo>
                <a:lnTo>
                  <a:pt x="15663" y="2824457"/>
                </a:lnTo>
                <a:lnTo>
                  <a:pt x="27476" y="2865295"/>
                </a:lnTo>
                <a:lnTo>
                  <a:pt x="42354" y="2904733"/>
                </a:lnTo>
                <a:lnTo>
                  <a:pt x="60158" y="2942631"/>
                </a:lnTo>
                <a:lnTo>
                  <a:pt x="80749" y="2978852"/>
                </a:lnTo>
                <a:lnTo>
                  <a:pt x="103989" y="3013256"/>
                </a:lnTo>
                <a:lnTo>
                  <a:pt x="129739" y="3045705"/>
                </a:lnTo>
                <a:lnTo>
                  <a:pt x="157860" y="3076060"/>
                </a:lnTo>
                <a:lnTo>
                  <a:pt x="188215" y="3104182"/>
                </a:lnTo>
                <a:lnTo>
                  <a:pt x="220663" y="3129933"/>
                </a:lnTo>
                <a:lnTo>
                  <a:pt x="255066" y="3153174"/>
                </a:lnTo>
                <a:lnTo>
                  <a:pt x="291286" y="3173766"/>
                </a:lnTo>
                <a:lnTo>
                  <a:pt x="329184" y="3191571"/>
                </a:lnTo>
                <a:lnTo>
                  <a:pt x="368621" y="3206449"/>
                </a:lnTo>
                <a:lnTo>
                  <a:pt x="409458" y="3218263"/>
                </a:lnTo>
                <a:lnTo>
                  <a:pt x="451558" y="3226873"/>
                </a:lnTo>
                <a:lnTo>
                  <a:pt x="494780" y="3232141"/>
                </a:lnTo>
                <a:lnTo>
                  <a:pt x="538987" y="3233928"/>
                </a:lnTo>
                <a:lnTo>
                  <a:pt x="9912604" y="3233928"/>
                </a:lnTo>
                <a:lnTo>
                  <a:pt x="9956811" y="3232141"/>
                </a:lnTo>
                <a:lnTo>
                  <a:pt x="10000033" y="3226873"/>
                </a:lnTo>
                <a:lnTo>
                  <a:pt x="10042133" y="3218263"/>
                </a:lnTo>
                <a:lnTo>
                  <a:pt x="10082970" y="3206449"/>
                </a:lnTo>
                <a:lnTo>
                  <a:pt x="10122408" y="3191571"/>
                </a:lnTo>
                <a:lnTo>
                  <a:pt x="10160305" y="3173766"/>
                </a:lnTo>
                <a:lnTo>
                  <a:pt x="10196525" y="3153174"/>
                </a:lnTo>
                <a:lnTo>
                  <a:pt x="10230928" y="3129933"/>
                </a:lnTo>
                <a:lnTo>
                  <a:pt x="10263376" y="3104182"/>
                </a:lnTo>
                <a:lnTo>
                  <a:pt x="10293731" y="3076060"/>
                </a:lnTo>
                <a:lnTo>
                  <a:pt x="10321852" y="3045705"/>
                </a:lnTo>
                <a:lnTo>
                  <a:pt x="10347602" y="3013256"/>
                </a:lnTo>
                <a:lnTo>
                  <a:pt x="10370842" y="2978852"/>
                </a:lnTo>
                <a:lnTo>
                  <a:pt x="10391433" y="2942631"/>
                </a:lnTo>
                <a:lnTo>
                  <a:pt x="10409237" y="2904733"/>
                </a:lnTo>
                <a:lnTo>
                  <a:pt x="10424115" y="2865295"/>
                </a:lnTo>
                <a:lnTo>
                  <a:pt x="10435928" y="2824457"/>
                </a:lnTo>
                <a:lnTo>
                  <a:pt x="10444537" y="2782357"/>
                </a:lnTo>
                <a:lnTo>
                  <a:pt x="10449805" y="2739134"/>
                </a:lnTo>
                <a:lnTo>
                  <a:pt x="10451592" y="2694927"/>
                </a:lnTo>
                <a:lnTo>
                  <a:pt x="10451592" y="538988"/>
                </a:lnTo>
                <a:lnTo>
                  <a:pt x="10449805" y="494780"/>
                </a:lnTo>
                <a:lnTo>
                  <a:pt x="10444537" y="451558"/>
                </a:lnTo>
                <a:lnTo>
                  <a:pt x="10435928" y="409458"/>
                </a:lnTo>
                <a:lnTo>
                  <a:pt x="10424115" y="368621"/>
                </a:lnTo>
                <a:lnTo>
                  <a:pt x="10409237" y="329184"/>
                </a:lnTo>
                <a:lnTo>
                  <a:pt x="10391433" y="291286"/>
                </a:lnTo>
                <a:lnTo>
                  <a:pt x="10370842" y="255066"/>
                </a:lnTo>
                <a:lnTo>
                  <a:pt x="10347602" y="220663"/>
                </a:lnTo>
                <a:lnTo>
                  <a:pt x="10321852" y="188215"/>
                </a:lnTo>
                <a:lnTo>
                  <a:pt x="10293731" y="157861"/>
                </a:lnTo>
                <a:lnTo>
                  <a:pt x="10263376" y="129739"/>
                </a:lnTo>
                <a:lnTo>
                  <a:pt x="10230928" y="103989"/>
                </a:lnTo>
                <a:lnTo>
                  <a:pt x="10196525" y="80749"/>
                </a:lnTo>
                <a:lnTo>
                  <a:pt x="10160305" y="60158"/>
                </a:lnTo>
                <a:lnTo>
                  <a:pt x="10122408" y="42354"/>
                </a:lnTo>
                <a:lnTo>
                  <a:pt x="10082970" y="27476"/>
                </a:lnTo>
                <a:lnTo>
                  <a:pt x="10042133" y="15663"/>
                </a:lnTo>
                <a:lnTo>
                  <a:pt x="10000033" y="7054"/>
                </a:lnTo>
                <a:lnTo>
                  <a:pt x="9956811" y="1786"/>
                </a:lnTo>
                <a:lnTo>
                  <a:pt x="9912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0955" y="3055912"/>
            <a:ext cx="10509504" cy="3289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04442" y="3223275"/>
            <a:ext cx="10070465" cy="2983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2700" indent="-342900" algn="just">
              <a:lnSpc>
                <a:spcPct val="100000"/>
              </a:lnSpc>
            </a:pPr>
            <a:r>
              <a:rPr sz="2000" dirty="0" smtClean="0">
                <a:latin typeface="Wingdings"/>
                <a:cs typeface="Wingdings"/>
              </a:rPr>
              <a:t></a:t>
            </a:r>
            <a:r>
              <a:rPr sz="2000" spc="220" dirty="0" smtClean="0">
                <a:latin typeface="Times New Roman"/>
                <a:cs typeface="Times New Roman"/>
              </a:rPr>
              <a:t> </a:t>
            </a:r>
            <a:r>
              <a:rPr sz="2000" b="1" spc="1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甄</a:t>
            </a:r>
            <a:r>
              <a:rPr sz="2000" b="1" spc="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選</a:t>
            </a:r>
            <a:r>
              <a:rPr sz="2000" b="1" spc="1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入</a:t>
            </a:r>
            <a:r>
              <a:rPr sz="2000" b="1" spc="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學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是所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有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大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專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校院聯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合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招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生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管道招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生</a:t>
            </a:r>
            <a:r>
              <a:rPr lang="zh-TW" altLang="en-US" sz="2000" b="1" spc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人</a:t>
            </a:r>
            <a:r>
              <a:rPr sz="2000" b="1" spc="1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數</a:t>
            </a:r>
            <a:r>
              <a:rPr sz="2000" b="1" spc="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最</a:t>
            </a:r>
            <a:r>
              <a:rPr sz="2000" b="1" spc="2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多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、</a:t>
            </a:r>
            <a:r>
              <a:rPr sz="2000" b="1" spc="1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規</a:t>
            </a:r>
            <a:r>
              <a:rPr sz="2000" b="1" spc="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模最</a:t>
            </a:r>
            <a:r>
              <a:rPr sz="2000" b="1" spc="1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大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的入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學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管</a:t>
            </a:r>
            <a:r>
              <a:rPr sz="2000" b="1" spc="5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道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，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招生</a:t>
            </a:r>
            <a:r>
              <a:rPr sz="2000" b="1" spc="2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名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額</a:t>
            </a:r>
            <a:r>
              <a:rPr sz="2000" b="1" spc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 </a:t>
            </a:r>
            <a:r>
              <a:rPr sz="2000" b="1" spc="4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將近</a:t>
            </a:r>
            <a:r>
              <a:rPr sz="2000" b="1" spc="114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</a:t>
            </a:r>
            <a:r>
              <a:rPr sz="2000" b="1" spc="4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萬名</a:t>
            </a:r>
            <a:r>
              <a:rPr sz="2000" b="1" spc="6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。</a:t>
            </a:r>
            <a:r>
              <a:rPr sz="2000" b="1" spc="4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在統測考</a:t>
            </a:r>
            <a:r>
              <a:rPr sz="2000" b="1" spc="6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完</a:t>
            </a:r>
            <a:r>
              <a:rPr sz="2000" b="1" spc="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後</a:t>
            </a:r>
            <a:r>
              <a:rPr sz="2000" b="1" spc="4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，可挑</a:t>
            </a:r>
            <a:r>
              <a:rPr sz="2000" b="1" spc="5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選</a:t>
            </a:r>
            <a:r>
              <a:rPr sz="2000" b="1" spc="4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對自己有</a:t>
            </a:r>
            <a:r>
              <a:rPr sz="2000" b="1" spc="5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利</a:t>
            </a:r>
            <a:r>
              <a:rPr sz="2000" b="1" spc="4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的校系至</a:t>
            </a:r>
            <a:r>
              <a:rPr sz="2000" b="1" spc="7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多</a:t>
            </a:r>
            <a:r>
              <a:rPr sz="2000" b="1" spc="10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6</a:t>
            </a:r>
            <a:r>
              <a:rPr sz="2000" b="1" spc="4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志願報名甄選入學，</a:t>
            </a:r>
            <a:r>
              <a:rPr sz="2000" b="1" spc="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就能 </a:t>
            </a:r>
            <a:r>
              <a:rPr sz="2000" b="1" spc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在</a:t>
            </a:r>
            <a:r>
              <a:rPr sz="2000" b="1" spc="65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7</a:t>
            </a:r>
            <a:r>
              <a:rPr sz="2000" b="1" spc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月初得知結果</a:t>
            </a:r>
            <a:r>
              <a:rPr sz="2000" b="1" spc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。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dobe 繁黑體 Std B"/>
            </a:endParaRPr>
          </a:p>
          <a:p>
            <a:pPr>
              <a:lnSpc>
                <a:spcPts val="550"/>
              </a:lnSpc>
              <a:spcBef>
                <a:spcPts val="47"/>
              </a:spcBef>
            </a:pPr>
            <a:endParaRPr sz="5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marR="20955" indent="-342900" algn="just">
              <a:lnSpc>
                <a:spcPct val="100099"/>
              </a:lnSpc>
            </a:pPr>
            <a:r>
              <a:rPr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Wingdings"/>
              </a:rPr>
              <a:t></a:t>
            </a:r>
            <a:r>
              <a:rPr sz="2000" b="1" spc="2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 </a:t>
            </a:r>
            <a:r>
              <a:rPr sz="2000" b="1" spc="5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甄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選</a:t>
            </a:r>
            <a:r>
              <a:rPr sz="2000" b="1" spc="5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入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學所</a:t>
            </a:r>
            <a:r>
              <a:rPr sz="2000" b="1" spc="-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需</a:t>
            </a:r>
            <a:r>
              <a:rPr sz="2000" b="1" spc="5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的</a:t>
            </a:r>
            <a:r>
              <a:rPr sz="2000" b="1" spc="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備</a:t>
            </a:r>
            <a:r>
              <a:rPr sz="2000" b="1" spc="5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審</a:t>
            </a:r>
            <a:r>
              <a:rPr sz="2000" b="1" spc="0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資料</a:t>
            </a:r>
            <a:r>
              <a:rPr lang="zh-TW" altLang="en-US" sz="2000" b="1" spc="5" dirty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可以利用</a:t>
            </a:r>
            <a:r>
              <a:rPr lang="zh-TW" altLang="en-US" sz="2000" b="1" spc="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統測後時間</a:t>
            </a:r>
            <a:r>
              <a:rPr sz="2000" b="1" spc="5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準</a:t>
            </a:r>
            <a:r>
              <a:rPr sz="2000" b="1" spc="15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備</a:t>
            </a:r>
            <a:r>
              <a:rPr sz="2000" b="1" spc="-5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在</a:t>
            </a:r>
            <a:r>
              <a:rPr sz="2000" b="1" spc="5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升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學</a:t>
            </a:r>
            <a:r>
              <a:rPr sz="2000" b="1" spc="-5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時</a:t>
            </a:r>
            <a:r>
              <a:rPr sz="2000" b="1" spc="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</a:t>
            </a:r>
            <a:r>
              <a:rPr lang="zh-TW" altLang="en-US" sz="2000" b="1" spc="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亦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可選擇使用</a:t>
            </a:r>
            <a:r>
              <a:rPr sz="2000" b="1" spc="5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學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習歷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程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檔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案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勾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選在校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期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間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已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上傳到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中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央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資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料庫的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檔</a:t>
            </a:r>
            <a:r>
              <a:rPr sz="2000" b="1" spc="15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案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能大大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減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輕學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生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在高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三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升學</a:t>
            </a:r>
            <a:r>
              <a:rPr sz="2000" b="1" spc="1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時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整理</a:t>
            </a:r>
            <a:r>
              <a:rPr sz="2000" b="1" spc="2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備</a:t>
            </a:r>
            <a:r>
              <a:rPr sz="2000" b="1" spc="0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審</a:t>
            </a:r>
            <a:r>
              <a:rPr sz="2000" b="1" spc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 資料的負擔。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dobe 黑体 Std R"/>
            </a:endParaRPr>
          </a:p>
          <a:p>
            <a:pPr>
              <a:lnSpc>
                <a:spcPts val="550"/>
              </a:lnSpc>
              <a:spcBef>
                <a:spcPts val="49"/>
              </a:spcBef>
            </a:pPr>
            <a:endParaRPr sz="5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marR="22225" indent="-342900" algn="just">
              <a:lnSpc>
                <a:spcPct val="100000"/>
              </a:lnSpc>
            </a:pPr>
            <a:r>
              <a:rPr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Wingdings"/>
              </a:rPr>
              <a:t></a:t>
            </a:r>
            <a:r>
              <a:rPr sz="2000" b="1" spc="2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 </a:t>
            </a:r>
            <a:r>
              <a:rPr sz="2000" b="1" spc="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而</a:t>
            </a:r>
            <a:r>
              <a:rPr sz="2000" b="1" spc="3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聯</a:t>
            </a:r>
            <a:r>
              <a:rPr sz="2000" b="1" spc="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合登記分發</a:t>
            </a:r>
            <a:r>
              <a:rPr sz="2000" b="1" spc="5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在</a:t>
            </a:r>
            <a:r>
              <a:rPr sz="2000" b="1" spc="9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7</a:t>
            </a:r>
            <a:r>
              <a:rPr sz="2000" b="1" spc="3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月</a:t>
            </a:r>
            <a:r>
              <a:rPr sz="2000" b="1" spc="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底才開</a:t>
            </a:r>
            <a:r>
              <a:rPr sz="2000" b="1" spc="3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放</a:t>
            </a:r>
            <a:r>
              <a:rPr sz="2000" b="1" spc="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報</a:t>
            </a:r>
            <a:r>
              <a:rPr sz="2000" b="1" spc="3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名</a:t>
            </a:r>
            <a:r>
              <a:rPr sz="2000" b="1" spc="25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，</a:t>
            </a:r>
            <a:r>
              <a:rPr sz="2000" b="1" spc="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且</a:t>
            </a:r>
            <a:r>
              <a:rPr sz="2000" b="1" spc="2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實</a:t>
            </a:r>
            <a:r>
              <a:rPr sz="2000" b="1" spc="3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際</a:t>
            </a:r>
            <a:r>
              <a:rPr sz="2000" b="1" spc="2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招生名額每</a:t>
            </a:r>
            <a:r>
              <a:rPr sz="2000" b="1" spc="3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年</a:t>
            </a:r>
            <a:r>
              <a:rPr sz="2000" b="1" spc="2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不一</a:t>
            </a:r>
            <a:r>
              <a:rPr sz="2000" b="1" spc="45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定</a:t>
            </a:r>
            <a:r>
              <a:rPr sz="2000" b="1" spc="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，如</a:t>
            </a:r>
            <a:r>
              <a:rPr sz="2000" b="1" spc="3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心</a:t>
            </a:r>
            <a:r>
              <a:rPr sz="2000" b="1" spc="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儀的校系</a:t>
            </a:r>
            <a:r>
              <a:rPr sz="2000" b="1" spc="3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名</a:t>
            </a:r>
            <a:r>
              <a:rPr sz="2000" b="1" spc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額 不多，</a:t>
            </a:r>
            <a:r>
              <a:rPr sz="2000" b="1" u="sng" spc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只孤注一擲參加</a:t>
            </a:r>
            <a:r>
              <a:rPr sz="2000" b="1" u="sng" spc="-15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聯</a:t>
            </a:r>
            <a:r>
              <a:rPr sz="2000" b="1" u="sng" spc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合登</a:t>
            </a:r>
            <a:r>
              <a:rPr sz="2000" b="1" u="sng" spc="-15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記</a:t>
            </a:r>
            <a:r>
              <a:rPr sz="2000" b="1" u="sng" spc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分發</a:t>
            </a:r>
            <a:r>
              <a:rPr sz="2000" b="1" u="sng" spc="-1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</a:t>
            </a:r>
            <a:r>
              <a:rPr sz="2000" b="1" u="sng" spc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風險</a:t>
            </a:r>
            <a:r>
              <a:rPr sz="2000" b="1" u="sng" spc="-15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較</a:t>
            </a:r>
            <a:r>
              <a:rPr sz="2000" b="1" u="sng" spc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大</a:t>
            </a:r>
            <a:r>
              <a:rPr sz="2000" b="1" spc="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。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dobe 黑体 Std R"/>
            </a:endParaRPr>
          </a:p>
          <a:p>
            <a:pPr>
              <a:lnSpc>
                <a:spcPts val="600"/>
              </a:lnSpc>
              <a:spcBef>
                <a:spcPts val="2"/>
              </a:spcBef>
            </a:pPr>
            <a:endParaRPr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">
              <a:lnSpc>
                <a:spcPct val="100000"/>
              </a:lnSpc>
            </a:pPr>
            <a:r>
              <a:rPr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Wingdings"/>
              </a:rPr>
              <a:t></a:t>
            </a:r>
            <a:r>
              <a:rPr sz="2000" b="1" spc="22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 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衷心建議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，如果萬一甄</a:t>
            </a:r>
            <a:r>
              <a:rPr sz="2000" b="1" spc="-15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選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入學</a:t>
            </a:r>
            <a:r>
              <a:rPr sz="2000" b="1" spc="-15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結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果不</a:t>
            </a:r>
            <a:r>
              <a:rPr sz="2000" b="1" spc="-15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理</a:t>
            </a:r>
            <a:r>
              <a:rPr sz="2000" b="1" spc="5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想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</a:t>
            </a:r>
            <a:r>
              <a:rPr sz="2000" b="1" spc="-15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也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可再</a:t>
            </a:r>
            <a:r>
              <a:rPr sz="2000" b="1" spc="-15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參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加聯</a:t>
            </a:r>
            <a:r>
              <a:rPr sz="2000" b="1" spc="-15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合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登記</a:t>
            </a:r>
            <a:r>
              <a:rPr sz="2000" b="1" spc="-15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分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發</a:t>
            </a:r>
            <a:r>
              <a:rPr sz="2000" b="1" spc="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，</a:t>
            </a:r>
            <a:r>
              <a:rPr lang="zh-TW" altLang="en-US" sz="2000" b="1" spc="-15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請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好</a:t>
            </a:r>
            <a:r>
              <a:rPr sz="2000" b="1" spc="-15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好</a:t>
            </a:r>
            <a:r>
              <a:rPr sz="2000" b="1" spc="0" dirty="0" err="1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黑体 Std R"/>
              </a:rPr>
              <a:t>把握</a:t>
            </a:r>
            <a:r>
              <a:rPr sz="2000" spc="0" dirty="0" smtClean="0">
                <a:latin typeface="Adobe 黑体 Std R"/>
                <a:cs typeface="Adobe 黑体 Std R"/>
              </a:rPr>
              <a:t>。</a:t>
            </a:r>
            <a:endParaRPr sz="2000" dirty="0">
              <a:latin typeface="Adobe 黑体 Std R"/>
              <a:cs typeface="Adobe 黑体 Std 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4888" y="3367306"/>
            <a:ext cx="821423" cy="8214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0796" y="3393201"/>
            <a:ext cx="719328" cy="719327"/>
          </a:xfrm>
          <a:custGeom>
            <a:avLst/>
            <a:gdLst/>
            <a:ahLst/>
            <a:cxnLst/>
            <a:rect l="l" t="t" r="r" b="b"/>
            <a:pathLst>
              <a:path w="719328" h="719327">
                <a:moveTo>
                  <a:pt x="359664" y="0"/>
                </a:moveTo>
                <a:lnTo>
                  <a:pt x="301323" y="4707"/>
                </a:lnTo>
                <a:lnTo>
                  <a:pt x="245980" y="18336"/>
                </a:lnTo>
                <a:lnTo>
                  <a:pt x="194376" y="40146"/>
                </a:lnTo>
                <a:lnTo>
                  <a:pt x="147249" y="69396"/>
                </a:lnTo>
                <a:lnTo>
                  <a:pt x="105341" y="105346"/>
                </a:lnTo>
                <a:lnTo>
                  <a:pt x="69393" y="147254"/>
                </a:lnTo>
                <a:lnTo>
                  <a:pt x="40144" y="194381"/>
                </a:lnTo>
                <a:lnTo>
                  <a:pt x="18335" y="245985"/>
                </a:lnTo>
                <a:lnTo>
                  <a:pt x="4707" y="301326"/>
                </a:lnTo>
                <a:lnTo>
                  <a:pt x="0" y="359663"/>
                </a:lnTo>
                <a:lnTo>
                  <a:pt x="1192" y="389160"/>
                </a:lnTo>
                <a:lnTo>
                  <a:pt x="10452" y="446092"/>
                </a:lnTo>
                <a:lnTo>
                  <a:pt x="28263" y="499657"/>
                </a:lnTo>
                <a:lnTo>
                  <a:pt x="53885" y="549115"/>
                </a:lnTo>
                <a:lnTo>
                  <a:pt x="86576" y="593725"/>
                </a:lnTo>
                <a:lnTo>
                  <a:pt x="125596" y="632747"/>
                </a:lnTo>
                <a:lnTo>
                  <a:pt x="170206" y="665439"/>
                </a:lnTo>
                <a:lnTo>
                  <a:pt x="219664" y="691062"/>
                </a:lnTo>
                <a:lnTo>
                  <a:pt x="273231" y="708874"/>
                </a:lnTo>
                <a:lnTo>
                  <a:pt x="330165" y="718135"/>
                </a:lnTo>
                <a:lnTo>
                  <a:pt x="359664" y="719327"/>
                </a:lnTo>
                <a:lnTo>
                  <a:pt x="389162" y="718135"/>
                </a:lnTo>
                <a:lnTo>
                  <a:pt x="446096" y="708874"/>
                </a:lnTo>
                <a:lnTo>
                  <a:pt x="499663" y="691062"/>
                </a:lnTo>
                <a:lnTo>
                  <a:pt x="549121" y="665439"/>
                </a:lnTo>
                <a:lnTo>
                  <a:pt x="593731" y="632747"/>
                </a:lnTo>
                <a:lnTo>
                  <a:pt x="632751" y="593725"/>
                </a:lnTo>
                <a:lnTo>
                  <a:pt x="665442" y="549115"/>
                </a:lnTo>
                <a:lnTo>
                  <a:pt x="691064" y="499657"/>
                </a:lnTo>
                <a:lnTo>
                  <a:pt x="708875" y="446092"/>
                </a:lnTo>
                <a:lnTo>
                  <a:pt x="718135" y="389160"/>
                </a:lnTo>
                <a:lnTo>
                  <a:pt x="719328" y="359663"/>
                </a:lnTo>
                <a:lnTo>
                  <a:pt x="718135" y="330167"/>
                </a:lnTo>
                <a:lnTo>
                  <a:pt x="708875" y="273235"/>
                </a:lnTo>
                <a:lnTo>
                  <a:pt x="691064" y="219670"/>
                </a:lnTo>
                <a:lnTo>
                  <a:pt x="665442" y="170212"/>
                </a:lnTo>
                <a:lnTo>
                  <a:pt x="632751" y="125602"/>
                </a:lnTo>
                <a:lnTo>
                  <a:pt x="593731" y="86580"/>
                </a:lnTo>
                <a:lnTo>
                  <a:pt x="549121" y="53888"/>
                </a:lnTo>
                <a:lnTo>
                  <a:pt x="499663" y="28265"/>
                </a:lnTo>
                <a:lnTo>
                  <a:pt x="446096" y="10453"/>
                </a:lnTo>
                <a:lnTo>
                  <a:pt x="389162" y="1192"/>
                </a:lnTo>
                <a:lnTo>
                  <a:pt x="359664" y="0"/>
                </a:lnTo>
                <a:close/>
              </a:path>
            </a:pathLst>
          </a:custGeom>
          <a:solidFill>
            <a:srgbClr val="D2039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6877" y="3408368"/>
            <a:ext cx="658744" cy="6434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9148" y="3121930"/>
            <a:ext cx="1220724" cy="13822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28726" y="3351799"/>
            <a:ext cx="411480" cy="7080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5575"/>
              </a:lnSpc>
            </a:pPr>
            <a:r>
              <a:rPr sz="4800" spc="-35" dirty="0" smtClean="0">
                <a:solidFill>
                  <a:srgbClr val="FFFFFF"/>
                </a:solidFill>
                <a:latin typeface="MS UI Gothic"/>
                <a:cs typeface="MS UI Gothic"/>
              </a:rPr>
              <a:t>A</a:t>
            </a:r>
            <a:endParaRPr sz="4800" dirty="0">
              <a:latin typeface="MS UI Gothic"/>
              <a:cs typeface="MS UI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77111" y="1214627"/>
            <a:ext cx="9947148" cy="13258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56105" y="1255013"/>
            <a:ext cx="9777476" cy="11948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03782" y="1240536"/>
            <a:ext cx="9844278" cy="12237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69021" y="1330452"/>
            <a:ext cx="9034244" cy="1065276"/>
          </a:xfrm>
          <a:custGeom>
            <a:avLst/>
            <a:gdLst/>
            <a:ahLst/>
            <a:cxnLst/>
            <a:rect l="l" t="t" r="r" b="b"/>
            <a:pathLst>
              <a:path w="9034244" h="1065276">
                <a:moveTo>
                  <a:pt x="8907385" y="0"/>
                </a:moveTo>
                <a:lnTo>
                  <a:pt x="124957" y="13"/>
                </a:lnTo>
                <a:lnTo>
                  <a:pt x="82727" y="7877"/>
                </a:lnTo>
                <a:lnTo>
                  <a:pt x="46707" y="28496"/>
                </a:lnTo>
                <a:lnTo>
                  <a:pt x="19391" y="59377"/>
                </a:lnTo>
                <a:lnTo>
                  <a:pt x="3275" y="98025"/>
                </a:lnTo>
                <a:lnTo>
                  <a:pt x="0" y="940305"/>
                </a:lnTo>
                <a:lnTo>
                  <a:pt x="1049" y="954917"/>
                </a:lnTo>
                <a:lnTo>
                  <a:pt x="13442" y="995354"/>
                </a:lnTo>
                <a:lnTo>
                  <a:pt x="37759" y="1028750"/>
                </a:lnTo>
                <a:lnTo>
                  <a:pt x="71506" y="1052609"/>
                </a:lnTo>
                <a:lnTo>
                  <a:pt x="112188" y="1064438"/>
                </a:lnTo>
                <a:lnTo>
                  <a:pt x="126859" y="1065276"/>
                </a:lnTo>
                <a:lnTo>
                  <a:pt x="8909287" y="1065262"/>
                </a:lnTo>
                <a:lnTo>
                  <a:pt x="8951516" y="1057398"/>
                </a:lnTo>
                <a:lnTo>
                  <a:pt x="8987536" y="1036779"/>
                </a:lnTo>
                <a:lnTo>
                  <a:pt x="9014852" y="1005898"/>
                </a:lnTo>
                <a:lnTo>
                  <a:pt x="9030968" y="967250"/>
                </a:lnTo>
                <a:lnTo>
                  <a:pt x="9034244" y="124970"/>
                </a:lnTo>
                <a:lnTo>
                  <a:pt x="9033194" y="110358"/>
                </a:lnTo>
                <a:lnTo>
                  <a:pt x="9020801" y="69921"/>
                </a:lnTo>
                <a:lnTo>
                  <a:pt x="8996484" y="36525"/>
                </a:lnTo>
                <a:lnTo>
                  <a:pt x="8962737" y="12666"/>
                </a:lnTo>
                <a:lnTo>
                  <a:pt x="8922055" y="837"/>
                </a:lnTo>
                <a:lnTo>
                  <a:pt x="8907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216911" y="1483756"/>
            <a:ext cx="8569960" cy="7423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99"/>
              </a:lnSpc>
            </a:pPr>
            <a:r>
              <a:rPr sz="2400" dirty="0" smtClean="0">
                <a:latin typeface="Adobe 繁黑體 Std B"/>
                <a:cs typeface="Adobe 繁黑體 Std B"/>
              </a:rPr>
              <a:t>統測考得</a:t>
            </a:r>
            <a:r>
              <a:rPr sz="2400" spc="10" dirty="0" smtClean="0">
                <a:latin typeface="Adobe 繁黑體 Std B"/>
                <a:cs typeface="Adobe 繁黑體 Std B"/>
              </a:rPr>
              <a:t>好</a:t>
            </a:r>
            <a:r>
              <a:rPr sz="2400" spc="0" dirty="0" smtClean="0">
                <a:latin typeface="Adobe 繁黑體 Std B"/>
                <a:cs typeface="Adobe 繁黑體 Std B"/>
              </a:rPr>
              <a:t>，直接等</a:t>
            </a:r>
            <a:r>
              <a:rPr sz="2400" spc="5" dirty="0" smtClean="0">
                <a:latin typeface="Adobe 繁黑體 Std B"/>
                <a:cs typeface="Adobe 繁黑體 Std B"/>
              </a:rPr>
              <a:t>聯</a:t>
            </a:r>
            <a:r>
              <a:rPr sz="2400" spc="0" dirty="0" smtClean="0">
                <a:latin typeface="Adobe 繁黑體 Std B"/>
                <a:cs typeface="Adobe 繁黑體 Std B"/>
              </a:rPr>
              <a:t>合登記分</a:t>
            </a:r>
            <a:r>
              <a:rPr sz="2400" spc="5" dirty="0" smtClean="0">
                <a:latin typeface="Adobe 繁黑體 Std B"/>
                <a:cs typeface="Adobe 繁黑體 Std B"/>
              </a:rPr>
              <a:t>發</a:t>
            </a:r>
            <a:r>
              <a:rPr sz="2400" spc="0" dirty="0" smtClean="0">
                <a:latin typeface="Adobe 繁黑體 Std B"/>
                <a:cs typeface="Adobe 繁黑體 Std B"/>
              </a:rPr>
              <a:t>就好</a:t>
            </a:r>
            <a:r>
              <a:rPr sz="2400" spc="5" dirty="0" smtClean="0">
                <a:latin typeface="Adobe 繁黑體 Std B"/>
                <a:cs typeface="Adobe 繁黑體 Std B"/>
              </a:rPr>
              <a:t>了</a:t>
            </a:r>
            <a:r>
              <a:rPr sz="2400" spc="0" dirty="0" smtClean="0">
                <a:latin typeface="Adobe 繁黑體 Std B"/>
                <a:cs typeface="Adobe 繁黑體 Std B"/>
              </a:rPr>
              <a:t>，</a:t>
            </a:r>
            <a:r>
              <a:rPr sz="2400" spc="5" dirty="0" smtClean="0">
                <a:latin typeface="Adobe 繁黑體 Std B"/>
                <a:cs typeface="Adobe 繁黑體 Std B"/>
              </a:rPr>
              <a:t>不</a:t>
            </a:r>
            <a:r>
              <a:rPr sz="2400" spc="0" dirty="0" smtClean="0">
                <a:latin typeface="Adobe 繁黑體 Std B"/>
                <a:cs typeface="Adobe 繁黑體 Std B"/>
              </a:rPr>
              <a:t>用報名甄</a:t>
            </a:r>
            <a:r>
              <a:rPr sz="2400" spc="5" dirty="0" smtClean="0">
                <a:latin typeface="Adobe 繁黑體 Std B"/>
                <a:cs typeface="Adobe 繁黑體 Std B"/>
              </a:rPr>
              <a:t>選</a:t>
            </a:r>
            <a:r>
              <a:rPr sz="2400" spc="0" dirty="0" smtClean="0">
                <a:latin typeface="Adobe 繁黑體 Std B"/>
                <a:cs typeface="Adobe 繁黑體 Std B"/>
              </a:rPr>
              <a:t>入</a:t>
            </a:r>
            <a:r>
              <a:rPr sz="2400" spc="15" dirty="0" smtClean="0">
                <a:latin typeface="Adobe 繁黑體 Std B"/>
                <a:cs typeface="Adobe 繁黑體 Std B"/>
              </a:rPr>
              <a:t>學</a:t>
            </a:r>
            <a:r>
              <a:rPr sz="2400" spc="0" dirty="0" smtClean="0">
                <a:latin typeface="Adobe 繁黑體 Std B"/>
                <a:cs typeface="Adobe 繁黑體 Std B"/>
              </a:rPr>
              <a:t>， 也就不用花時間準備學習歷程資</a:t>
            </a:r>
            <a:r>
              <a:rPr sz="2400" spc="5" dirty="0" smtClean="0">
                <a:latin typeface="Adobe 繁黑體 Std B"/>
                <a:cs typeface="Adobe 繁黑體 Std B"/>
              </a:rPr>
              <a:t>料</a:t>
            </a:r>
            <a:r>
              <a:rPr sz="2400" spc="0" dirty="0" smtClean="0">
                <a:latin typeface="Adobe 繁黑體 Std B"/>
                <a:cs typeface="Adobe 繁黑體 Std B"/>
              </a:rPr>
              <a:t>？</a:t>
            </a:r>
            <a:endParaRPr sz="2400">
              <a:latin typeface="Adobe 繁黑體 Std B"/>
              <a:cs typeface="Adobe 繁黑體 Std B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569719" y="737628"/>
            <a:ext cx="822985" cy="8214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95627" y="763523"/>
            <a:ext cx="720852" cy="719327"/>
          </a:xfrm>
          <a:custGeom>
            <a:avLst/>
            <a:gdLst/>
            <a:ahLst/>
            <a:cxnLst/>
            <a:rect l="l" t="t" r="r" b="b"/>
            <a:pathLst>
              <a:path w="720851" h="719327">
                <a:moveTo>
                  <a:pt x="360426" y="0"/>
                </a:moveTo>
                <a:lnTo>
                  <a:pt x="301974" y="4707"/>
                </a:lnTo>
                <a:lnTo>
                  <a:pt x="246522" y="18336"/>
                </a:lnTo>
                <a:lnTo>
                  <a:pt x="194811" y="40146"/>
                </a:lnTo>
                <a:lnTo>
                  <a:pt x="147584" y="69396"/>
                </a:lnTo>
                <a:lnTo>
                  <a:pt x="105584" y="105346"/>
                </a:lnTo>
                <a:lnTo>
                  <a:pt x="69555" y="147254"/>
                </a:lnTo>
                <a:lnTo>
                  <a:pt x="40239" y="194381"/>
                </a:lnTo>
                <a:lnTo>
                  <a:pt x="18379" y="245985"/>
                </a:lnTo>
                <a:lnTo>
                  <a:pt x="4718" y="301326"/>
                </a:lnTo>
                <a:lnTo>
                  <a:pt x="0" y="359663"/>
                </a:lnTo>
                <a:lnTo>
                  <a:pt x="1195" y="389160"/>
                </a:lnTo>
                <a:lnTo>
                  <a:pt x="10477" y="446092"/>
                </a:lnTo>
                <a:lnTo>
                  <a:pt x="28330" y="499657"/>
                </a:lnTo>
                <a:lnTo>
                  <a:pt x="54011" y="549115"/>
                </a:lnTo>
                <a:lnTo>
                  <a:pt x="86777" y="593725"/>
                </a:lnTo>
                <a:lnTo>
                  <a:pt x="125884" y="632747"/>
                </a:lnTo>
                <a:lnTo>
                  <a:pt x="170590" y="665439"/>
                </a:lnTo>
                <a:lnTo>
                  <a:pt x="220152" y="691062"/>
                </a:lnTo>
                <a:lnTo>
                  <a:pt x="273827" y="708874"/>
                </a:lnTo>
                <a:lnTo>
                  <a:pt x="330872" y="718135"/>
                </a:lnTo>
                <a:lnTo>
                  <a:pt x="360426" y="719327"/>
                </a:lnTo>
                <a:lnTo>
                  <a:pt x="389979" y="718135"/>
                </a:lnTo>
                <a:lnTo>
                  <a:pt x="447024" y="708874"/>
                </a:lnTo>
                <a:lnTo>
                  <a:pt x="500699" y="691062"/>
                </a:lnTo>
                <a:lnTo>
                  <a:pt x="550261" y="665439"/>
                </a:lnTo>
                <a:lnTo>
                  <a:pt x="594967" y="632747"/>
                </a:lnTo>
                <a:lnTo>
                  <a:pt x="634074" y="593725"/>
                </a:lnTo>
                <a:lnTo>
                  <a:pt x="666840" y="549115"/>
                </a:lnTo>
                <a:lnTo>
                  <a:pt x="692521" y="499657"/>
                </a:lnTo>
                <a:lnTo>
                  <a:pt x="710374" y="446092"/>
                </a:lnTo>
                <a:lnTo>
                  <a:pt x="719656" y="389160"/>
                </a:lnTo>
                <a:lnTo>
                  <a:pt x="720852" y="359663"/>
                </a:lnTo>
                <a:lnTo>
                  <a:pt x="719656" y="330167"/>
                </a:lnTo>
                <a:lnTo>
                  <a:pt x="710374" y="273235"/>
                </a:lnTo>
                <a:lnTo>
                  <a:pt x="692521" y="219670"/>
                </a:lnTo>
                <a:lnTo>
                  <a:pt x="666840" y="170212"/>
                </a:lnTo>
                <a:lnTo>
                  <a:pt x="634074" y="125602"/>
                </a:lnTo>
                <a:lnTo>
                  <a:pt x="594967" y="86580"/>
                </a:lnTo>
                <a:lnTo>
                  <a:pt x="550261" y="53888"/>
                </a:lnTo>
                <a:lnTo>
                  <a:pt x="500699" y="28265"/>
                </a:lnTo>
                <a:lnTo>
                  <a:pt x="447024" y="10453"/>
                </a:lnTo>
                <a:lnTo>
                  <a:pt x="389979" y="1192"/>
                </a:lnTo>
                <a:lnTo>
                  <a:pt x="360426" y="0"/>
                </a:lnTo>
                <a:close/>
              </a:path>
            </a:pathLst>
          </a:custGeom>
          <a:solidFill>
            <a:srgbClr val="006C9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13097" y="778944"/>
            <a:ext cx="658768" cy="6433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47216" y="475487"/>
            <a:ext cx="1266444" cy="13822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727454" y="704722"/>
            <a:ext cx="456565" cy="7080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5575"/>
              </a:lnSpc>
            </a:pPr>
            <a:r>
              <a:rPr sz="4800" dirty="0" smtClean="0">
                <a:solidFill>
                  <a:srgbClr val="FFFFFF"/>
                </a:solidFill>
                <a:latin typeface="MS UI Gothic"/>
                <a:cs typeface="MS UI Gothic"/>
              </a:rPr>
              <a:t>Q</a:t>
            </a:r>
            <a:endParaRPr sz="4800">
              <a:latin typeface="MS UI Gothic"/>
              <a:cs typeface="MS UI Gothic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1876" y="1132332"/>
            <a:ext cx="1107960" cy="18912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57783" y="1158239"/>
            <a:ext cx="1005840" cy="17891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1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054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04319" y="6399269"/>
            <a:ext cx="455650" cy="457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2906" y="6467856"/>
            <a:ext cx="323079" cy="324607"/>
          </a:xfrm>
          <a:custGeom>
            <a:avLst/>
            <a:gdLst/>
            <a:ahLst/>
            <a:cxnLst/>
            <a:rect l="l" t="t" r="r" b="b"/>
            <a:pathLst>
              <a:path w="323079" h="324607">
                <a:moveTo>
                  <a:pt x="161073" y="0"/>
                </a:moveTo>
                <a:lnTo>
                  <a:pt x="118215" y="5895"/>
                </a:lnTo>
                <a:lnTo>
                  <a:pt x="79726" y="22306"/>
                </a:lnTo>
                <a:lnTo>
                  <a:pt x="47133" y="47691"/>
                </a:lnTo>
                <a:lnTo>
                  <a:pt x="21962" y="80512"/>
                </a:lnTo>
                <a:lnTo>
                  <a:pt x="5740" y="119230"/>
                </a:lnTo>
                <a:lnTo>
                  <a:pt x="31" y="161455"/>
                </a:lnTo>
                <a:lnTo>
                  <a:pt x="0" y="163737"/>
                </a:lnTo>
                <a:lnTo>
                  <a:pt x="777" y="178399"/>
                </a:lnTo>
                <a:lnTo>
                  <a:pt x="10475" y="219923"/>
                </a:lnTo>
                <a:lnTo>
                  <a:pt x="30070" y="256570"/>
                </a:lnTo>
                <a:lnTo>
                  <a:pt x="58084" y="286817"/>
                </a:lnTo>
                <a:lnTo>
                  <a:pt x="93039" y="309141"/>
                </a:lnTo>
                <a:lnTo>
                  <a:pt x="133456" y="322020"/>
                </a:lnTo>
                <a:lnTo>
                  <a:pt x="162705" y="324607"/>
                </a:lnTo>
                <a:lnTo>
                  <a:pt x="177328" y="323846"/>
                </a:lnTo>
                <a:lnTo>
                  <a:pt x="218734" y="314144"/>
                </a:lnTo>
                <a:lnTo>
                  <a:pt x="255269" y="294480"/>
                </a:lnTo>
                <a:lnTo>
                  <a:pt x="285418" y="266358"/>
                </a:lnTo>
                <a:lnTo>
                  <a:pt x="307667" y="231282"/>
                </a:lnTo>
                <a:lnTo>
                  <a:pt x="320502" y="190757"/>
                </a:lnTo>
                <a:lnTo>
                  <a:pt x="323079" y="161455"/>
                </a:lnTo>
                <a:lnTo>
                  <a:pt x="322349" y="146748"/>
                </a:lnTo>
                <a:lnTo>
                  <a:pt x="312759" y="105087"/>
                </a:lnTo>
                <a:lnTo>
                  <a:pt x="293239" y="68309"/>
                </a:lnTo>
                <a:lnTo>
                  <a:pt x="265297" y="37946"/>
                </a:lnTo>
                <a:lnTo>
                  <a:pt x="230440" y="15532"/>
                </a:lnTo>
                <a:lnTo>
                  <a:pt x="190176" y="2598"/>
                </a:lnTo>
                <a:lnTo>
                  <a:pt x="1610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850369" y="6529120"/>
            <a:ext cx="227965" cy="2209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spc="-370" dirty="0" smtClean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r>
              <a:rPr sz="1800" spc="-465" baseline="-9259" dirty="0" smtClean="0">
                <a:solidFill>
                  <a:srgbClr val="888888"/>
                </a:solidFill>
                <a:latin typeface="Arial"/>
                <a:cs typeface="Arial"/>
              </a:rPr>
              <a:t>5</a:t>
            </a:r>
            <a:r>
              <a:rPr sz="1200" spc="-310" dirty="0" smtClean="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r>
              <a:rPr sz="1800" spc="0" baseline="-9259" dirty="0" smtClean="0">
                <a:solidFill>
                  <a:srgbClr val="888888"/>
                </a:solidFill>
                <a:latin typeface="Arial"/>
                <a:cs typeface="Arial"/>
              </a:rPr>
              <a:t>9</a:t>
            </a:r>
            <a:endParaRPr sz="1800" baseline="-9259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093208" cy="690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5044440" cy="6035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627" y="59435"/>
            <a:ext cx="4917948" cy="509016"/>
          </a:xfrm>
          <a:custGeom>
            <a:avLst/>
            <a:gdLst/>
            <a:ahLst/>
            <a:cxnLst/>
            <a:rect l="l" t="t" r="r" b="b"/>
            <a:pathLst>
              <a:path w="4917948" h="509016">
                <a:moveTo>
                  <a:pt x="0" y="0"/>
                </a:moveTo>
                <a:lnTo>
                  <a:pt x="0" y="509016"/>
                </a:lnTo>
                <a:lnTo>
                  <a:pt x="4663440" y="509016"/>
                </a:lnTo>
                <a:lnTo>
                  <a:pt x="4704729" y="505685"/>
                </a:lnTo>
                <a:lnTo>
                  <a:pt x="4743895" y="496043"/>
                </a:lnTo>
                <a:lnTo>
                  <a:pt x="4780413" y="480613"/>
                </a:lnTo>
                <a:lnTo>
                  <a:pt x="4813761" y="459918"/>
                </a:lnTo>
                <a:lnTo>
                  <a:pt x="4843414" y="434482"/>
                </a:lnTo>
                <a:lnTo>
                  <a:pt x="4868850" y="404829"/>
                </a:lnTo>
                <a:lnTo>
                  <a:pt x="4889545" y="371481"/>
                </a:lnTo>
                <a:lnTo>
                  <a:pt x="4904975" y="334963"/>
                </a:lnTo>
                <a:lnTo>
                  <a:pt x="4914617" y="295797"/>
                </a:lnTo>
                <a:lnTo>
                  <a:pt x="4917948" y="254508"/>
                </a:lnTo>
                <a:lnTo>
                  <a:pt x="4914617" y="213218"/>
                </a:lnTo>
                <a:lnTo>
                  <a:pt x="4904975" y="174052"/>
                </a:lnTo>
                <a:lnTo>
                  <a:pt x="4889545" y="137534"/>
                </a:lnTo>
                <a:lnTo>
                  <a:pt x="4868850" y="104186"/>
                </a:lnTo>
                <a:lnTo>
                  <a:pt x="4843414" y="74533"/>
                </a:lnTo>
                <a:lnTo>
                  <a:pt x="4813761" y="49097"/>
                </a:lnTo>
                <a:lnTo>
                  <a:pt x="4780413" y="28402"/>
                </a:lnTo>
                <a:lnTo>
                  <a:pt x="4743895" y="12972"/>
                </a:lnTo>
                <a:lnTo>
                  <a:pt x="4704729" y="3330"/>
                </a:lnTo>
                <a:lnTo>
                  <a:pt x="4663440" y="0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FFFFF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9148" y="40766"/>
            <a:ext cx="4431241" cy="4972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zh-TW" altLang="en-US" sz="3200" b="1" spc="-5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★</a:t>
            </a:r>
            <a:r>
              <a:rPr lang="zh-TW" altLang="en-US" sz="3200" b="1" spc="-5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務必</a:t>
            </a:r>
            <a:r>
              <a:rPr lang="zh-TW" altLang="en-US" sz="3200" b="1" spc="-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把握「甄選入學」</a:t>
            </a:r>
          </a:p>
        </p:txBody>
      </p:sp>
      <p:sp>
        <p:nvSpPr>
          <p:cNvPr id="12" name="object 12"/>
          <p:cNvSpPr/>
          <p:nvPr/>
        </p:nvSpPr>
        <p:spPr>
          <a:xfrm>
            <a:off x="10567416" y="1911095"/>
            <a:ext cx="1624583" cy="2083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94555" y="1938007"/>
            <a:ext cx="1597444" cy="1979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27403" y="1103375"/>
            <a:ext cx="9450324" cy="13289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03477" y="1143761"/>
            <a:ext cx="9283573" cy="11978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53566" y="1129283"/>
            <a:ext cx="9347962" cy="12268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90344" y="1217675"/>
            <a:ext cx="8589264" cy="1043939"/>
          </a:xfrm>
          <a:custGeom>
            <a:avLst/>
            <a:gdLst/>
            <a:ahLst/>
            <a:cxnLst/>
            <a:rect l="l" t="t" r="r" b="b"/>
            <a:pathLst>
              <a:path w="8589264" h="1043939">
                <a:moveTo>
                  <a:pt x="8464931" y="0"/>
                </a:moveTo>
                <a:lnTo>
                  <a:pt x="111927" y="613"/>
                </a:lnTo>
                <a:lnTo>
                  <a:pt x="71081" y="11981"/>
                </a:lnTo>
                <a:lnTo>
                  <a:pt x="37207" y="35696"/>
                </a:lnTo>
                <a:lnTo>
                  <a:pt x="12925" y="69139"/>
                </a:lnTo>
                <a:lnTo>
                  <a:pt x="856" y="109689"/>
                </a:lnTo>
                <a:lnTo>
                  <a:pt x="0" y="124333"/>
                </a:lnTo>
                <a:lnTo>
                  <a:pt x="613" y="932012"/>
                </a:lnTo>
                <a:lnTo>
                  <a:pt x="11981" y="972858"/>
                </a:lnTo>
                <a:lnTo>
                  <a:pt x="35696" y="1006732"/>
                </a:lnTo>
                <a:lnTo>
                  <a:pt x="69139" y="1031014"/>
                </a:lnTo>
                <a:lnTo>
                  <a:pt x="109689" y="1043083"/>
                </a:lnTo>
                <a:lnTo>
                  <a:pt x="124332" y="1043939"/>
                </a:lnTo>
                <a:lnTo>
                  <a:pt x="8477336" y="1043326"/>
                </a:lnTo>
                <a:lnTo>
                  <a:pt x="8518182" y="1031958"/>
                </a:lnTo>
                <a:lnTo>
                  <a:pt x="8552056" y="1008243"/>
                </a:lnTo>
                <a:lnTo>
                  <a:pt x="8576338" y="974800"/>
                </a:lnTo>
                <a:lnTo>
                  <a:pt x="8588407" y="934250"/>
                </a:lnTo>
                <a:lnTo>
                  <a:pt x="8589264" y="919607"/>
                </a:lnTo>
                <a:lnTo>
                  <a:pt x="8588650" y="111927"/>
                </a:lnTo>
                <a:lnTo>
                  <a:pt x="8577282" y="71081"/>
                </a:lnTo>
                <a:lnTo>
                  <a:pt x="8553567" y="37207"/>
                </a:lnTo>
                <a:lnTo>
                  <a:pt x="8520124" y="12925"/>
                </a:lnTo>
                <a:lnTo>
                  <a:pt x="8479574" y="856"/>
                </a:lnTo>
                <a:lnTo>
                  <a:pt x="84649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415920" y="1387475"/>
            <a:ext cx="8098155" cy="7416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dirty="0" smtClean="0">
                <a:latin typeface="Adobe 繁黑體 Std B"/>
                <a:cs typeface="Adobe 繁黑體 Std B"/>
              </a:rPr>
              <a:t>簡章上要求的項目，我都要備齊嗎？</a:t>
            </a:r>
            <a:endParaRPr sz="2400">
              <a:latin typeface="Adobe 繁黑體 Std B"/>
              <a:cs typeface="Adobe 繁黑體 Std B"/>
            </a:endParaRPr>
          </a:p>
          <a:p>
            <a:pPr marL="12700">
              <a:lnSpc>
                <a:spcPct val="100000"/>
              </a:lnSpc>
            </a:pPr>
            <a:r>
              <a:rPr sz="2400" spc="-5" dirty="0" smtClean="0">
                <a:latin typeface="Adobe 繁黑體 Std B"/>
                <a:cs typeface="Adobe 繁黑體 Std B"/>
              </a:rPr>
              <a:t>我覺得我準備的資料不在系科要求的項目裡</a:t>
            </a:r>
            <a:r>
              <a:rPr sz="2400" spc="0" dirty="0" smtClean="0">
                <a:latin typeface="Adobe 繁黑體 Std B"/>
                <a:cs typeface="Adobe 繁黑體 Std B"/>
              </a:rPr>
              <a:t>面</a:t>
            </a:r>
            <a:r>
              <a:rPr sz="2400" spc="-5" dirty="0" smtClean="0">
                <a:latin typeface="Adobe 繁黑體 Std B"/>
                <a:cs typeface="Adobe 繁黑體 Std B"/>
              </a:rPr>
              <a:t>，該怎麼辦呢</a:t>
            </a:r>
            <a:r>
              <a:rPr sz="2400" b="1" spc="-325" dirty="0" smtClean="0">
                <a:latin typeface="Arial"/>
                <a:cs typeface="Arial"/>
              </a:rPr>
              <a:t>?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91055" y="929652"/>
            <a:ext cx="821423" cy="8214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16963" y="955547"/>
            <a:ext cx="719328" cy="719327"/>
          </a:xfrm>
          <a:custGeom>
            <a:avLst/>
            <a:gdLst/>
            <a:ahLst/>
            <a:cxnLst/>
            <a:rect l="l" t="t" r="r" b="b"/>
            <a:pathLst>
              <a:path w="719328" h="719327">
                <a:moveTo>
                  <a:pt x="359663" y="0"/>
                </a:moveTo>
                <a:lnTo>
                  <a:pt x="301326" y="4707"/>
                </a:lnTo>
                <a:lnTo>
                  <a:pt x="245985" y="18336"/>
                </a:lnTo>
                <a:lnTo>
                  <a:pt x="194381" y="40146"/>
                </a:lnTo>
                <a:lnTo>
                  <a:pt x="147254" y="69396"/>
                </a:lnTo>
                <a:lnTo>
                  <a:pt x="105346" y="105346"/>
                </a:lnTo>
                <a:lnTo>
                  <a:pt x="69396" y="147254"/>
                </a:lnTo>
                <a:lnTo>
                  <a:pt x="40146" y="194381"/>
                </a:lnTo>
                <a:lnTo>
                  <a:pt x="18336" y="245985"/>
                </a:lnTo>
                <a:lnTo>
                  <a:pt x="4707" y="301326"/>
                </a:lnTo>
                <a:lnTo>
                  <a:pt x="0" y="359663"/>
                </a:lnTo>
                <a:lnTo>
                  <a:pt x="1192" y="389160"/>
                </a:lnTo>
                <a:lnTo>
                  <a:pt x="10453" y="446092"/>
                </a:lnTo>
                <a:lnTo>
                  <a:pt x="28265" y="499657"/>
                </a:lnTo>
                <a:lnTo>
                  <a:pt x="53888" y="549115"/>
                </a:lnTo>
                <a:lnTo>
                  <a:pt x="86580" y="593725"/>
                </a:lnTo>
                <a:lnTo>
                  <a:pt x="125602" y="632747"/>
                </a:lnTo>
                <a:lnTo>
                  <a:pt x="170212" y="665439"/>
                </a:lnTo>
                <a:lnTo>
                  <a:pt x="219670" y="691062"/>
                </a:lnTo>
                <a:lnTo>
                  <a:pt x="273235" y="708874"/>
                </a:lnTo>
                <a:lnTo>
                  <a:pt x="330167" y="718135"/>
                </a:lnTo>
                <a:lnTo>
                  <a:pt x="359663" y="719327"/>
                </a:lnTo>
                <a:lnTo>
                  <a:pt x="389160" y="718135"/>
                </a:lnTo>
                <a:lnTo>
                  <a:pt x="446092" y="708874"/>
                </a:lnTo>
                <a:lnTo>
                  <a:pt x="499657" y="691062"/>
                </a:lnTo>
                <a:lnTo>
                  <a:pt x="549115" y="665439"/>
                </a:lnTo>
                <a:lnTo>
                  <a:pt x="593725" y="632747"/>
                </a:lnTo>
                <a:lnTo>
                  <a:pt x="632747" y="593725"/>
                </a:lnTo>
                <a:lnTo>
                  <a:pt x="665439" y="549115"/>
                </a:lnTo>
                <a:lnTo>
                  <a:pt x="691062" y="499657"/>
                </a:lnTo>
                <a:lnTo>
                  <a:pt x="708874" y="446092"/>
                </a:lnTo>
                <a:lnTo>
                  <a:pt x="718135" y="389160"/>
                </a:lnTo>
                <a:lnTo>
                  <a:pt x="719328" y="359663"/>
                </a:lnTo>
                <a:lnTo>
                  <a:pt x="718135" y="330167"/>
                </a:lnTo>
                <a:lnTo>
                  <a:pt x="708874" y="273235"/>
                </a:lnTo>
                <a:lnTo>
                  <a:pt x="691062" y="219670"/>
                </a:lnTo>
                <a:lnTo>
                  <a:pt x="665439" y="170212"/>
                </a:lnTo>
                <a:lnTo>
                  <a:pt x="632747" y="125602"/>
                </a:lnTo>
                <a:lnTo>
                  <a:pt x="593725" y="86580"/>
                </a:lnTo>
                <a:lnTo>
                  <a:pt x="549115" y="53888"/>
                </a:lnTo>
                <a:lnTo>
                  <a:pt x="499657" y="28265"/>
                </a:lnTo>
                <a:lnTo>
                  <a:pt x="446092" y="10453"/>
                </a:lnTo>
                <a:lnTo>
                  <a:pt x="389160" y="1192"/>
                </a:lnTo>
                <a:lnTo>
                  <a:pt x="359663" y="0"/>
                </a:lnTo>
                <a:close/>
              </a:path>
            </a:pathLst>
          </a:custGeom>
          <a:solidFill>
            <a:srgbClr val="006C9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33637" y="970460"/>
            <a:ext cx="658768" cy="6433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68552" y="684276"/>
            <a:ext cx="1266444" cy="13822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748154" y="913129"/>
            <a:ext cx="456565" cy="7080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5575"/>
              </a:lnSpc>
            </a:pPr>
            <a:r>
              <a:rPr sz="4800" dirty="0" smtClean="0">
                <a:solidFill>
                  <a:srgbClr val="FFFFFF"/>
                </a:solidFill>
                <a:latin typeface="MS UI Gothic"/>
                <a:cs typeface="MS UI Gothic"/>
              </a:rPr>
              <a:t>Q</a:t>
            </a:r>
            <a:endParaRPr sz="4800">
              <a:latin typeface="MS UI Gothic"/>
              <a:cs typeface="MS UI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99388" y="3127248"/>
            <a:ext cx="10594848" cy="36012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5296" y="3153155"/>
            <a:ext cx="10492740" cy="34991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70075" y="3282696"/>
            <a:ext cx="10244328" cy="3273552"/>
          </a:xfrm>
          <a:custGeom>
            <a:avLst/>
            <a:gdLst/>
            <a:ahLst/>
            <a:cxnLst/>
            <a:rect l="l" t="t" r="r" b="b"/>
            <a:pathLst>
              <a:path w="10244328" h="3273552">
                <a:moveTo>
                  <a:pt x="9756394" y="0"/>
                </a:moveTo>
                <a:lnTo>
                  <a:pt x="487934" y="0"/>
                </a:lnTo>
                <a:lnTo>
                  <a:pt x="447913" y="1617"/>
                </a:lnTo>
                <a:lnTo>
                  <a:pt x="408784" y="6385"/>
                </a:lnTo>
                <a:lnTo>
                  <a:pt x="370672" y="14179"/>
                </a:lnTo>
                <a:lnTo>
                  <a:pt x="333703" y="24873"/>
                </a:lnTo>
                <a:lnTo>
                  <a:pt x="298001" y="38342"/>
                </a:lnTo>
                <a:lnTo>
                  <a:pt x="230904" y="73100"/>
                </a:lnTo>
                <a:lnTo>
                  <a:pt x="170385" y="117449"/>
                </a:lnTo>
                <a:lnTo>
                  <a:pt x="117449" y="170385"/>
                </a:lnTo>
                <a:lnTo>
                  <a:pt x="73100" y="230904"/>
                </a:lnTo>
                <a:lnTo>
                  <a:pt x="38342" y="298001"/>
                </a:lnTo>
                <a:lnTo>
                  <a:pt x="24873" y="333703"/>
                </a:lnTo>
                <a:lnTo>
                  <a:pt x="14179" y="370672"/>
                </a:lnTo>
                <a:lnTo>
                  <a:pt x="6385" y="408784"/>
                </a:lnTo>
                <a:lnTo>
                  <a:pt x="1617" y="447913"/>
                </a:lnTo>
                <a:lnTo>
                  <a:pt x="0" y="487933"/>
                </a:lnTo>
                <a:lnTo>
                  <a:pt x="0" y="2785605"/>
                </a:lnTo>
                <a:lnTo>
                  <a:pt x="1617" y="2825623"/>
                </a:lnTo>
                <a:lnTo>
                  <a:pt x="6385" y="2864751"/>
                </a:lnTo>
                <a:lnTo>
                  <a:pt x="14179" y="2902863"/>
                </a:lnTo>
                <a:lnTo>
                  <a:pt x="24873" y="2939832"/>
                </a:lnTo>
                <a:lnTo>
                  <a:pt x="38342" y="2975534"/>
                </a:lnTo>
                <a:lnTo>
                  <a:pt x="73100" y="3042632"/>
                </a:lnTo>
                <a:lnTo>
                  <a:pt x="117449" y="3103154"/>
                </a:lnTo>
                <a:lnTo>
                  <a:pt x="170385" y="3156093"/>
                </a:lnTo>
                <a:lnTo>
                  <a:pt x="230904" y="3200445"/>
                </a:lnTo>
                <a:lnTo>
                  <a:pt x="298001" y="3235206"/>
                </a:lnTo>
                <a:lnTo>
                  <a:pt x="333703" y="3248675"/>
                </a:lnTo>
                <a:lnTo>
                  <a:pt x="370672" y="3259370"/>
                </a:lnTo>
                <a:lnTo>
                  <a:pt x="408784" y="3267165"/>
                </a:lnTo>
                <a:lnTo>
                  <a:pt x="447913" y="3271934"/>
                </a:lnTo>
                <a:lnTo>
                  <a:pt x="487934" y="3273552"/>
                </a:lnTo>
                <a:lnTo>
                  <a:pt x="9756394" y="3273552"/>
                </a:lnTo>
                <a:lnTo>
                  <a:pt x="9796414" y="3271934"/>
                </a:lnTo>
                <a:lnTo>
                  <a:pt x="9835543" y="3267165"/>
                </a:lnTo>
                <a:lnTo>
                  <a:pt x="9873655" y="3259370"/>
                </a:lnTo>
                <a:lnTo>
                  <a:pt x="9910624" y="3248675"/>
                </a:lnTo>
                <a:lnTo>
                  <a:pt x="9946326" y="3235206"/>
                </a:lnTo>
                <a:lnTo>
                  <a:pt x="10013423" y="3200445"/>
                </a:lnTo>
                <a:lnTo>
                  <a:pt x="10073942" y="3156093"/>
                </a:lnTo>
                <a:lnTo>
                  <a:pt x="10126878" y="3103154"/>
                </a:lnTo>
                <a:lnTo>
                  <a:pt x="10171227" y="3042632"/>
                </a:lnTo>
                <a:lnTo>
                  <a:pt x="10205985" y="2975534"/>
                </a:lnTo>
                <a:lnTo>
                  <a:pt x="10219454" y="2939832"/>
                </a:lnTo>
                <a:lnTo>
                  <a:pt x="10230148" y="2902863"/>
                </a:lnTo>
                <a:lnTo>
                  <a:pt x="10237942" y="2864751"/>
                </a:lnTo>
                <a:lnTo>
                  <a:pt x="10242710" y="2825623"/>
                </a:lnTo>
                <a:lnTo>
                  <a:pt x="10244328" y="2785605"/>
                </a:lnTo>
                <a:lnTo>
                  <a:pt x="10244328" y="487933"/>
                </a:lnTo>
                <a:lnTo>
                  <a:pt x="10242710" y="447913"/>
                </a:lnTo>
                <a:lnTo>
                  <a:pt x="10237942" y="408784"/>
                </a:lnTo>
                <a:lnTo>
                  <a:pt x="10230148" y="370672"/>
                </a:lnTo>
                <a:lnTo>
                  <a:pt x="10219454" y="333703"/>
                </a:lnTo>
                <a:lnTo>
                  <a:pt x="10205985" y="298001"/>
                </a:lnTo>
                <a:lnTo>
                  <a:pt x="10171227" y="230904"/>
                </a:lnTo>
                <a:lnTo>
                  <a:pt x="10126878" y="170385"/>
                </a:lnTo>
                <a:lnTo>
                  <a:pt x="10073942" y="117449"/>
                </a:lnTo>
                <a:lnTo>
                  <a:pt x="10013423" y="73100"/>
                </a:lnTo>
                <a:lnTo>
                  <a:pt x="9946326" y="38342"/>
                </a:lnTo>
                <a:lnTo>
                  <a:pt x="9910624" y="24873"/>
                </a:lnTo>
                <a:lnTo>
                  <a:pt x="9873655" y="14179"/>
                </a:lnTo>
                <a:lnTo>
                  <a:pt x="9835543" y="6385"/>
                </a:lnTo>
                <a:lnTo>
                  <a:pt x="9796414" y="1617"/>
                </a:lnTo>
                <a:lnTo>
                  <a:pt x="9756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787779" y="3293821"/>
            <a:ext cx="9459595" cy="11544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>
              <a:lnSpc>
                <a:spcPct val="125099"/>
              </a:lnSpc>
            </a:pPr>
            <a:r>
              <a:rPr sz="2000" spc="10" dirty="0" smtClean="0">
                <a:latin typeface="Adobe 黑体 Std R"/>
                <a:cs typeface="Adobe 黑体 Std R"/>
              </a:rPr>
              <a:t>各</a:t>
            </a:r>
            <a:r>
              <a:rPr sz="2000" spc="0" dirty="0" smtClean="0">
                <a:latin typeface="Adobe 黑体 Std R"/>
                <a:cs typeface="Adobe 黑体 Std R"/>
              </a:rPr>
              <a:t>系科所</a:t>
            </a:r>
            <a:r>
              <a:rPr sz="2000" spc="10" dirty="0" smtClean="0">
                <a:latin typeface="Adobe 黑体 Std R"/>
                <a:cs typeface="Adobe 黑体 Std R"/>
              </a:rPr>
              <a:t>列</a:t>
            </a:r>
            <a:r>
              <a:rPr sz="2000" spc="0" dirty="0" smtClean="0">
                <a:latin typeface="Adobe 黑体 Std R"/>
                <a:cs typeface="Adobe 黑体 Std R"/>
              </a:rPr>
              <a:t>的</a:t>
            </a:r>
            <a:r>
              <a:rPr sz="2000" spc="10" dirty="0" smtClean="0">
                <a:latin typeface="Adobe 黑体 Std R"/>
                <a:cs typeface="Adobe 黑体 Std R"/>
              </a:rPr>
              <a:t>項</a:t>
            </a:r>
            <a:r>
              <a:rPr sz="2000" spc="0" dirty="0" smtClean="0">
                <a:latin typeface="Adobe 黑体 Std R"/>
                <a:cs typeface="Adobe 黑体 Std R"/>
              </a:rPr>
              <a:t>目並沒</a:t>
            </a:r>
            <a:r>
              <a:rPr sz="2000" spc="10" dirty="0" smtClean="0">
                <a:latin typeface="Adobe 黑体 Std R"/>
                <a:cs typeface="Adobe 黑体 Std R"/>
              </a:rPr>
              <a:t>有</a:t>
            </a:r>
            <a:r>
              <a:rPr sz="2000" spc="0" dirty="0" smtClean="0">
                <a:latin typeface="Adobe 黑体 Std R"/>
                <a:cs typeface="Adobe 黑体 Std R"/>
              </a:rPr>
              <a:t>要</a:t>
            </a:r>
            <a:r>
              <a:rPr sz="2000" spc="10" dirty="0" smtClean="0">
                <a:latin typeface="Adobe 黑体 Std R"/>
                <a:cs typeface="Adobe 黑体 Std R"/>
              </a:rPr>
              <a:t>求</a:t>
            </a:r>
            <a:r>
              <a:rPr sz="2000" spc="0" dirty="0" smtClean="0">
                <a:latin typeface="Adobe 黑体 Std R"/>
                <a:cs typeface="Adobe 黑体 Std R"/>
              </a:rPr>
              <a:t>學生必</a:t>
            </a:r>
            <a:r>
              <a:rPr sz="2000" spc="10" dirty="0" smtClean="0">
                <a:latin typeface="Adobe 黑体 Std R"/>
                <a:cs typeface="Adobe 黑体 Std R"/>
              </a:rPr>
              <a:t>須</a:t>
            </a:r>
            <a:r>
              <a:rPr sz="2000" spc="0" dirty="0" smtClean="0">
                <a:latin typeface="Adobe 黑体 Std R"/>
                <a:cs typeface="Adobe 黑体 Std R"/>
              </a:rPr>
              <a:t>全</a:t>
            </a:r>
            <a:r>
              <a:rPr sz="2000" spc="10" dirty="0" smtClean="0">
                <a:latin typeface="Adobe 黑体 Std R"/>
                <a:cs typeface="Adobe 黑体 Std R"/>
              </a:rPr>
              <a:t>部</a:t>
            </a:r>
            <a:r>
              <a:rPr sz="2000" spc="0" dirty="0" smtClean="0">
                <a:latin typeface="Adobe 黑体 Std R"/>
                <a:cs typeface="Adobe 黑体 Std R"/>
              </a:rPr>
              <a:t>都要提</a:t>
            </a:r>
            <a:r>
              <a:rPr sz="2000" spc="30" dirty="0" smtClean="0">
                <a:latin typeface="Adobe 黑体 Std R"/>
                <a:cs typeface="Adobe 黑体 Std R"/>
              </a:rPr>
              <a:t>供</a:t>
            </a:r>
            <a:r>
              <a:rPr sz="2000" spc="0" dirty="0" smtClean="0">
                <a:latin typeface="Adobe 黑体 Std R"/>
                <a:cs typeface="Adobe 黑体 Std R"/>
              </a:rPr>
              <a:t>，</a:t>
            </a:r>
            <a:r>
              <a:rPr sz="2000" spc="0" dirty="0" smtClean="0">
                <a:solidFill>
                  <a:srgbClr val="00B050"/>
                </a:solidFill>
                <a:latin typeface="Adobe 黑体 Std R"/>
                <a:cs typeface="Adobe 黑体 Std R"/>
              </a:rPr>
              <a:t>學</a:t>
            </a:r>
            <a:r>
              <a:rPr sz="2000" spc="10" dirty="0" smtClean="0">
                <a:solidFill>
                  <a:srgbClr val="00B050"/>
                </a:solidFill>
                <a:latin typeface="Adobe 黑体 Std R"/>
                <a:cs typeface="Adobe 黑体 Std R"/>
              </a:rPr>
              <a:t>生</a:t>
            </a:r>
            <a:r>
              <a:rPr sz="2000" spc="0" dirty="0" smtClean="0">
                <a:solidFill>
                  <a:srgbClr val="00B050"/>
                </a:solidFill>
                <a:latin typeface="Adobe 繁黑體 Std B"/>
                <a:cs typeface="Adobe 繁黑體 Std B"/>
              </a:rPr>
              <a:t>不需要樣樣</a:t>
            </a:r>
            <a:r>
              <a:rPr sz="2000" spc="10" dirty="0" smtClean="0">
                <a:solidFill>
                  <a:srgbClr val="00B050"/>
                </a:solidFill>
                <a:latin typeface="Adobe 繁黑體 Std B"/>
                <a:cs typeface="Adobe 繁黑體 Std B"/>
              </a:rPr>
              <a:t>具</a:t>
            </a:r>
            <a:r>
              <a:rPr sz="2000" spc="0" dirty="0" smtClean="0">
                <a:solidFill>
                  <a:srgbClr val="00B050"/>
                </a:solidFill>
                <a:latin typeface="Adobe 繁黑體 Std B"/>
                <a:cs typeface="Adobe 繁黑體 Std B"/>
              </a:rPr>
              <a:t>備</a:t>
            </a:r>
            <a:r>
              <a:rPr sz="2000" spc="0" dirty="0" smtClean="0">
                <a:latin typeface="Adobe 黑体 Std R"/>
                <a:cs typeface="Adobe 黑体 Std R"/>
              </a:rPr>
              <a:t>，做滿所 </a:t>
            </a:r>
            <a:r>
              <a:rPr sz="2000" spc="5" dirty="0" smtClean="0">
                <a:latin typeface="Adobe 黑体 Std R"/>
                <a:cs typeface="Adobe 黑体 Std R"/>
              </a:rPr>
              <a:t>有</a:t>
            </a:r>
            <a:r>
              <a:rPr sz="2000" spc="0" dirty="0" smtClean="0">
                <a:latin typeface="Adobe 黑体 Std R"/>
                <a:cs typeface="Adobe 黑体 Std R"/>
              </a:rPr>
              <a:t>項</a:t>
            </a:r>
            <a:r>
              <a:rPr sz="2000" spc="-5" dirty="0" smtClean="0">
                <a:latin typeface="Adobe 黑体 Std R"/>
                <a:cs typeface="Adobe 黑体 Std R"/>
              </a:rPr>
              <a:t>目。</a:t>
            </a:r>
            <a:r>
              <a:rPr sz="2000" spc="5" dirty="0" smtClean="0">
                <a:latin typeface="Adobe 黑体 Std R"/>
                <a:cs typeface="Adobe 黑体 Std R"/>
              </a:rPr>
              <a:t>學</a:t>
            </a:r>
            <a:r>
              <a:rPr sz="2000" spc="0" dirty="0" smtClean="0">
                <a:latin typeface="Adobe 黑体 Std R"/>
                <a:cs typeface="Adobe 黑体 Std R"/>
              </a:rPr>
              <a:t>生</a:t>
            </a:r>
            <a:r>
              <a:rPr sz="2000" spc="5" dirty="0" smtClean="0">
                <a:latin typeface="Adobe 黑体 Std R"/>
                <a:cs typeface="Adobe 黑体 Std R"/>
              </a:rPr>
              <a:t>如</a:t>
            </a:r>
            <a:r>
              <a:rPr sz="2000" spc="0" dirty="0" smtClean="0">
                <a:latin typeface="Adobe 黑体 Std R"/>
                <a:cs typeface="Adobe 黑体 Std R"/>
              </a:rPr>
              <a:t>果有</a:t>
            </a:r>
            <a:r>
              <a:rPr sz="2000" spc="-10" dirty="0" smtClean="0">
                <a:latin typeface="Adobe 黑体 Std R"/>
                <a:cs typeface="Adobe 黑体 Std R"/>
              </a:rPr>
              <a:t>系</a:t>
            </a:r>
            <a:r>
              <a:rPr sz="2000" spc="5" dirty="0" smtClean="0">
                <a:latin typeface="Adobe 黑体 Std R"/>
                <a:cs typeface="Adobe 黑体 Std R"/>
              </a:rPr>
              <a:t>科</a:t>
            </a:r>
            <a:r>
              <a:rPr sz="2000" spc="0" dirty="0" smtClean="0">
                <a:latin typeface="Adobe 黑体 Std R"/>
                <a:cs typeface="Adobe 黑体 Std R"/>
              </a:rPr>
              <a:t>要</a:t>
            </a:r>
            <a:r>
              <a:rPr sz="2000" spc="5" dirty="0" smtClean="0">
                <a:latin typeface="Adobe 黑体 Std R"/>
                <a:cs typeface="Adobe 黑体 Std R"/>
              </a:rPr>
              <a:t>求</a:t>
            </a:r>
            <a:r>
              <a:rPr sz="2000" spc="0" dirty="0" smtClean="0">
                <a:latin typeface="Adobe 黑体 Std R"/>
                <a:cs typeface="Adobe 黑体 Std R"/>
              </a:rPr>
              <a:t>以外</a:t>
            </a:r>
            <a:r>
              <a:rPr sz="2000" spc="-10" dirty="0" smtClean="0">
                <a:latin typeface="Adobe 黑体 Std R"/>
                <a:cs typeface="Adobe 黑体 Std R"/>
              </a:rPr>
              <a:t>的</a:t>
            </a:r>
            <a:r>
              <a:rPr sz="2000" spc="5" dirty="0" smtClean="0">
                <a:latin typeface="Adobe 黑体 Std R"/>
                <a:cs typeface="Adobe 黑体 Std R"/>
              </a:rPr>
              <a:t>資</a:t>
            </a:r>
            <a:r>
              <a:rPr sz="2000" spc="0" dirty="0" smtClean="0">
                <a:latin typeface="Adobe 黑体 Std R"/>
                <a:cs typeface="Adobe 黑体 Std R"/>
              </a:rPr>
              <a:t>料</a:t>
            </a:r>
            <a:r>
              <a:rPr sz="2000" spc="5" dirty="0" smtClean="0">
                <a:latin typeface="Adobe 黑体 Std R"/>
                <a:cs typeface="Adobe 黑体 Std R"/>
              </a:rPr>
              <a:t>也</a:t>
            </a:r>
            <a:r>
              <a:rPr sz="2000" spc="0" dirty="0" smtClean="0">
                <a:latin typeface="Adobe 黑体 Std R"/>
                <a:cs typeface="Adobe 黑体 Std R"/>
              </a:rPr>
              <a:t>可以</a:t>
            </a:r>
            <a:r>
              <a:rPr sz="2000" spc="-10" dirty="0" smtClean="0">
                <a:latin typeface="Adobe 黑体 Std R"/>
                <a:cs typeface="Adobe 黑体 Std R"/>
              </a:rPr>
              <a:t>勾</a:t>
            </a:r>
            <a:r>
              <a:rPr sz="2000" spc="5" dirty="0" smtClean="0">
                <a:latin typeface="Adobe 黑体 Std R"/>
                <a:cs typeface="Adobe 黑体 Std R"/>
              </a:rPr>
              <a:t>選</a:t>
            </a:r>
            <a:r>
              <a:rPr sz="2000" spc="0" dirty="0" smtClean="0">
                <a:latin typeface="Adobe 黑体 Std R"/>
                <a:cs typeface="Adobe 黑体 Std R"/>
              </a:rPr>
              <a:t>給系科審</a:t>
            </a:r>
            <a:r>
              <a:rPr sz="2000" spc="15" dirty="0" smtClean="0">
                <a:latin typeface="Adobe 黑体 Std R"/>
                <a:cs typeface="Adobe 黑体 Std R"/>
              </a:rPr>
              <a:t>查</a:t>
            </a:r>
            <a:r>
              <a:rPr sz="2000" spc="-5" dirty="0" smtClean="0">
                <a:latin typeface="Adobe 黑体 Std R"/>
                <a:cs typeface="Adobe 黑体 Std R"/>
              </a:rPr>
              <a:t>，</a:t>
            </a:r>
            <a:r>
              <a:rPr sz="2000" spc="0" dirty="0" smtClean="0">
                <a:latin typeface="Adobe 黑体 Std R"/>
                <a:cs typeface="Adobe 黑体 Std R"/>
              </a:rPr>
              <a:t>即便是非學習歷程 檔案的資料，亦可透過</a:t>
            </a:r>
            <a:r>
              <a:rPr sz="2000" spc="-15" dirty="0" smtClean="0">
                <a:latin typeface="Adobe 黑体 Std R"/>
                <a:cs typeface="Adobe 黑体 Std R"/>
              </a:rPr>
              <a:t>「</a:t>
            </a:r>
            <a:r>
              <a:rPr sz="2000" spc="0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其他</a:t>
            </a:r>
            <a:r>
              <a:rPr sz="2000" spc="-15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有</a:t>
            </a:r>
            <a:r>
              <a:rPr sz="2000" spc="0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利審</a:t>
            </a:r>
            <a:r>
              <a:rPr sz="2000" spc="-15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查</a:t>
            </a:r>
            <a:r>
              <a:rPr sz="2000" spc="0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資料</a:t>
            </a:r>
            <a:r>
              <a:rPr sz="2000" spc="-15" dirty="0" smtClean="0">
                <a:latin typeface="Adobe 黑体 Std R"/>
                <a:cs typeface="Adobe 黑体 Std R"/>
              </a:rPr>
              <a:t>」</a:t>
            </a:r>
            <a:r>
              <a:rPr sz="2000" spc="0" dirty="0" smtClean="0">
                <a:latin typeface="Adobe 黑体 Std R"/>
                <a:cs typeface="Adobe 黑体 Std R"/>
              </a:rPr>
              <a:t>的部</a:t>
            </a:r>
            <a:r>
              <a:rPr sz="2000" spc="-15" dirty="0" smtClean="0">
                <a:latin typeface="Adobe 黑体 Std R"/>
                <a:cs typeface="Adobe 黑体 Std R"/>
              </a:rPr>
              <a:t>份</a:t>
            </a:r>
            <a:r>
              <a:rPr sz="2000" spc="0" dirty="0" smtClean="0">
                <a:latin typeface="Adobe 黑体 Std R"/>
                <a:cs typeface="Adobe 黑体 Std R"/>
              </a:rPr>
              <a:t>上傳</a:t>
            </a:r>
            <a:r>
              <a:rPr sz="2000" spc="-15" dirty="0" smtClean="0">
                <a:latin typeface="Adobe 黑体 Std R"/>
                <a:cs typeface="Adobe 黑体 Std R"/>
              </a:rPr>
              <a:t>給</a:t>
            </a:r>
            <a:r>
              <a:rPr sz="2000" spc="0" dirty="0" smtClean="0">
                <a:latin typeface="Adobe 黑体 Std R"/>
                <a:cs typeface="Adobe 黑体 Std R"/>
              </a:rPr>
              <a:t>系科</a:t>
            </a:r>
            <a:r>
              <a:rPr sz="2000" spc="-15" dirty="0" smtClean="0">
                <a:latin typeface="Adobe 黑体 Std R"/>
                <a:cs typeface="Adobe 黑体 Std R"/>
              </a:rPr>
              <a:t>審</a:t>
            </a:r>
            <a:r>
              <a:rPr sz="2000" spc="0" dirty="0" smtClean="0">
                <a:latin typeface="Adobe 黑体 Std R"/>
                <a:cs typeface="Adobe 黑体 Std R"/>
              </a:rPr>
              <a:t>查。</a:t>
            </a:r>
            <a:endParaRPr sz="2000" dirty="0">
              <a:latin typeface="Adobe 黑体 Std R"/>
              <a:cs typeface="Adobe 黑体 Std 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91539" y="3585946"/>
            <a:ext cx="822985" cy="82298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7447" y="3611879"/>
            <a:ext cx="720852" cy="720851"/>
          </a:xfrm>
          <a:custGeom>
            <a:avLst/>
            <a:gdLst/>
            <a:ahLst/>
            <a:cxnLst/>
            <a:rect l="l" t="t" r="r" b="b"/>
            <a:pathLst>
              <a:path w="720851" h="720851">
                <a:moveTo>
                  <a:pt x="360426" y="0"/>
                </a:moveTo>
                <a:lnTo>
                  <a:pt x="301962" y="4718"/>
                </a:lnTo>
                <a:lnTo>
                  <a:pt x="246502" y="18379"/>
                </a:lnTo>
                <a:lnTo>
                  <a:pt x="194788" y="40239"/>
                </a:lnTo>
                <a:lnTo>
                  <a:pt x="147562" y="69555"/>
                </a:lnTo>
                <a:lnTo>
                  <a:pt x="105565" y="105584"/>
                </a:lnTo>
                <a:lnTo>
                  <a:pt x="69540" y="147584"/>
                </a:lnTo>
                <a:lnTo>
                  <a:pt x="40229" y="194811"/>
                </a:lnTo>
                <a:lnTo>
                  <a:pt x="18374" y="246522"/>
                </a:lnTo>
                <a:lnTo>
                  <a:pt x="4717" y="301974"/>
                </a:lnTo>
                <a:lnTo>
                  <a:pt x="0" y="360426"/>
                </a:lnTo>
                <a:lnTo>
                  <a:pt x="1194" y="389979"/>
                </a:lnTo>
                <a:lnTo>
                  <a:pt x="10474" y="447024"/>
                </a:lnTo>
                <a:lnTo>
                  <a:pt x="28323" y="500699"/>
                </a:lnTo>
                <a:lnTo>
                  <a:pt x="53999" y="550261"/>
                </a:lnTo>
                <a:lnTo>
                  <a:pt x="86760" y="594967"/>
                </a:lnTo>
                <a:lnTo>
                  <a:pt x="125863" y="634074"/>
                </a:lnTo>
                <a:lnTo>
                  <a:pt x="170568" y="666840"/>
                </a:lnTo>
                <a:lnTo>
                  <a:pt x="220131" y="692521"/>
                </a:lnTo>
                <a:lnTo>
                  <a:pt x="273810" y="710374"/>
                </a:lnTo>
                <a:lnTo>
                  <a:pt x="330865" y="719656"/>
                </a:lnTo>
                <a:lnTo>
                  <a:pt x="360426" y="720852"/>
                </a:lnTo>
                <a:lnTo>
                  <a:pt x="389979" y="719656"/>
                </a:lnTo>
                <a:lnTo>
                  <a:pt x="447024" y="710374"/>
                </a:lnTo>
                <a:lnTo>
                  <a:pt x="500699" y="692521"/>
                </a:lnTo>
                <a:lnTo>
                  <a:pt x="550261" y="666840"/>
                </a:lnTo>
                <a:lnTo>
                  <a:pt x="594967" y="634074"/>
                </a:lnTo>
                <a:lnTo>
                  <a:pt x="634074" y="594967"/>
                </a:lnTo>
                <a:lnTo>
                  <a:pt x="666840" y="550261"/>
                </a:lnTo>
                <a:lnTo>
                  <a:pt x="692521" y="500699"/>
                </a:lnTo>
                <a:lnTo>
                  <a:pt x="710374" y="447024"/>
                </a:lnTo>
                <a:lnTo>
                  <a:pt x="719656" y="389979"/>
                </a:lnTo>
                <a:lnTo>
                  <a:pt x="720852" y="360426"/>
                </a:lnTo>
                <a:lnTo>
                  <a:pt x="719656" y="330872"/>
                </a:lnTo>
                <a:lnTo>
                  <a:pt x="710374" y="273827"/>
                </a:lnTo>
                <a:lnTo>
                  <a:pt x="692521" y="220152"/>
                </a:lnTo>
                <a:lnTo>
                  <a:pt x="666840" y="170590"/>
                </a:lnTo>
                <a:lnTo>
                  <a:pt x="634074" y="125884"/>
                </a:lnTo>
                <a:lnTo>
                  <a:pt x="594967" y="86777"/>
                </a:lnTo>
                <a:lnTo>
                  <a:pt x="550261" y="54011"/>
                </a:lnTo>
                <a:lnTo>
                  <a:pt x="500699" y="28330"/>
                </a:lnTo>
                <a:lnTo>
                  <a:pt x="447024" y="10477"/>
                </a:lnTo>
                <a:lnTo>
                  <a:pt x="389979" y="1195"/>
                </a:lnTo>
                <a:lnTo>
                  <a:pt x="360426" y="0"/>
                </a:lnTo>
                <a:close/>
              </a:path>
            </a:pathLst>
          </a:custGeom>
          <a:solidFill>
            <a:srgbClr val="D2039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34793" y="3628217"/>
            <a:ext cx="658731" cy="64337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7323" y="3342132"/>
            <a:ext cx="1220724" cy="13822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66596" y="3571367"/>
            <a:ext cx="411480" cy="7086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5575"/>
              </a:lnSpc>
            </a:pPr>
            <a:r>
              <a:rPr sz="4800" dirty="0" smtClean="0">
                <a:solidFill>
                  <a:srgbClr val="FFFFFF"/>
                </a:solidFill>
                <a:latin typeface="MS UI Gothic"/>
                <a:cs typeface="MS UI Gothic"/>
              </a:rPr>
              <a:t>A</a:t>
            </a:r>
            <a:endParaRPr sz="4800">
              <a:latin typeface="MS UI Gothic"/>
              <a:cs typeface="MS UI Gothic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719072" y="4466887"/>
            <a:ext cx="9683496" cy="8060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49551" y="4500371"/>
            <a:ext cx="9606534" cy="0"/>
          </a:xfrm>
          <a:custGeom>
            <a:avLst/>
            <a:gdLst/>
            <a:ahLst/>
            <a:cxnLst/>
            <a:rect l="l" t="t" r="r" b="b"/>
            <a:pathLst>
              <a:path w="9606534">
                <a:moveTo>
                  <a:pt x="0" y="0"/>
                </a:moveTo>
                <a:lnTo>
                  <a:pt x="9606534" y="0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685035" y="4632579"/>
            <a:ext cx="9991725" cy="18402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000" dirty="0" smtClean="0">
                <a:latin typeface="Adobe 黑体 Std R"/>
                <a:cs typeface="Adobe 黑体 Std R"/>
              </a:rPr>
              <a:t>【例如】</a:t>
            </a:r>
            <a:endParaRPr sz="2000" dirty="0">
              <a:latin typeface="Adobe 黑体 Std R"/>
              <a:cs typeface="Adobe 黑体 Std R"/>
            </a:endParaRPr>
          </a:p>
          <a:p>
            <a:pPr>
              <a:lnSpc>
                <a:spcPts val="550"/>
              </a:lnSpc>
              <a:spcBef>
                <a:spcPts val="49"/>
              </a:spcBef>
            </a:pPr>
            <a:endParaRPr sz="550" dirty="0"/>
          </a:p>
          <a:p>
            <a:pPr marL="12700">
              <a:lnSpc>
                <a:spcPct val="100000"/>
              </a:lnSpc>
            </a:pPr>
            <a:r>
              <a:rPr sz="2000" spc="75" dirty="0" smtClean="0">
                <a:latin typeface="Arial"/>
                <a:cs typeface="Arial"/>
              </a:rPr>
              <a:t>A</a:t>
            </a:r>
            <a:r>
              <a:rPr sz="2000" spc="20" dirty="0" smtClean="0">
                <a:latin typeface="Adobe 黑体 Std R"/>
                <a:cs typeface="Adobe 黑体 Std R"/>
              </a:rPr>
              <a:t>系於「多元表現」看重學生</a:t>
            </a:r>
            <a:r>
              <a:rPr sz="2000" spc="10" dirty="0" smtClean="0">
                <a:latin typeface="Adobe 黑体 Std R"/>
                <a:cs typeface="Adobe 黑体 Std R"/>
              </a:rPr>
              <a:t>的</a:t>
            </a:r>
            <a:r>
              <a:rPr sz="2000" spc="20" dirty="0" smtClean="0">
                <a:latin typeface="Adobe 黑体 Std R"/>
                <a:cs typeface="Adobe 黑体 Std R"/>
              </a:rPr>
              <a:t>「擔任幹部經驗」及「特殊優良表現證明」，學生</a:t>
            </a:r>
            <a:r>
              <a:rPr sz="2000" spc="30" dirty="0" smtClean="0">
                <a:latin typeface="Adobe 黑体 Std R"/>
                <a:cs typeface="Adobe 黑体 Std R"/>
              </a:rPr>
              <a:t>如</a:t>
            </a:r>
            <a:r>
              <a:rPr sz="2000" spc="0" dirty="0" smtClean="0">
                <a:latin typeface="Adobe 黑体 Std R"/>
                <a:cs typeface="Adobe 黑体 Std R"/>
              </a:rPr>
              <a:t>果</a:t>
            </a:r>
            <a:endParaRPr sz="2000" dirty="0">
              <a:latin typeface="Adobe 黑体 Std R"/>
              <a:cs typeface="Adobe 黑体 Std R"/>
            </a:endParaRPr>
          </a:p>
          <a:p>
            <a:pPr>
              <a:lnSpc>
                <a:spcPts val="600"/>
              </a:lnSpc>
              <a:spcBef>
                <a:spcPts val="2"/>
              </a:spcBef>
            </a:pPr>
            <a:endParaRPr sz="600" dirty="0"/>
          </a:p>
          <a:p>
            <a:pPr marL="12700">
              <a:lnSpc>
                <a:spcPct val="100000"/>
              </a:lnSpc>
            </a:pPr>
            <a:r>
              <a:rPr sz="2000" spc="10" dirty="0" smtClean="0">
                <a:latin typeface="Adobe 黑体 Std R"/>
                <a:cs typeface="Adobe 黑体 Std R"/>
              </a:rPr>
              <a:t>沒有「特</a:t>
            </a:r>
            <a:r>
              <a:rPr sz="2000" spc="0" dirty="0" smtClean="0">
                <a:latin typeface="Adobe 黑体 Std R"/>
                <a:cs typeface="Adobe 黑体 Std R"/>
              </a:rPr>
              <a:t>殊優</a:t>
            </a:r>
            <a:r>
              <a:rPr sz="2000" spc="10" dirty="0" smtClean="0">
                <a:latin typeface="Adobe 黑体 Std R"/>
                <a:cs typeface="Adobe 黑体 Std R"/>
              </a:rPr>
              <a:t>良表現相</a:t>
            </a:r>
            <a:r>
              <a:rPr sz="2000" spc="0" dirty="0" smtClean="0">
                <a:latin typeface="Adobe 黑体 Std R"/>
                <a:cs typeface="Adobe 黑体 Std R"/>
              </a:rPr>
              <a:t>關證</a:t>
            </a:r>
            <a:r>
              <a:rPr sz="2000" spc="20" dirty="0" smtClean="0">
                <a:latin typeface="Adobe 黑体 Std R"/>
                <a:cs typeface="Adobe 黑体 Std R"/>
              </a:rPr>
              <a:t>明</a:t>
            </a:r>
            <a:r>
              <a:rPr sz="2000" spc="10" dirty="0" smtClean="0">
                <a:latin typeface="Adobe 黑体 Std R"/>
                <a:cs typeface="Adobe 黑体 Std R"/>
              </a:rPr>
              <a:t>」，</a:t>
            </a:r>
            <a:r>
              <a:rPr sz="2000" spc="0" dirty="0" smtClean="0">
                <a:latin typeface="Adobe 黑体 Std R"/>
                <a:cs typeface="Adobe 黑体 Std R"/>
              </a:rPr>
              <a:t>可</a:t>
            </a:r>
            <a:r>
              <a:rPr sz="2000" spc="10" dirty="0" smtClean="0">
                <a:latin typeface="Adobe 黑体 Std R"/>
                <a:cs typeface="Adobe 黑体 Std R"/>
              </a:rPr>
              <a:t>以</a:t>
            </a:r>
            <a:r>
              <a:rPr sz="2000" spc="0" dirty="0" smtClean="0">
                <a:latin typeface="Adobe 黑体 Std R"/>
                <a:cs typeface="Adobe 黑体 Std R"/>
              </a:rPr>
              <a:t>提</a:t>
            </a:r>
            <a:r>
              <a:rPr sz="2000" spc="10" dirty="0" smtClean="0">
                <a:latin typeface="Adobe 黑体 Std R"/>
                <a:cs typeface="Adobe 黑体 Std R"/>
              </a:rPr>
              <a:t>供多元</a:t>
            </a:r>
            <a:r>
              <a:rPr sz="2000" spc="0" dirty="0" smtClean="0">
                <a:latin typeface="Adobe 黑体 Std R"/>
                <a:cs typeface="Adobe 黑体 Std R"/>
              </a:rPr>
              <a:t>表</a:t>
            </a:r>
            <a:r>
              <a:rPr sz="2000" spc="10" dirty="0" smtClean="0">
                <a:latin typeface="Adobe 黑体 Std R"/>
                <a:cs typeface="Adobe 黑体 Std R"/>
              </a:rPr>
              <a:t>現</a:t>
            </a:r>
            <a:r>
              <a:rPr sz="2000" spc="0" dirty="0" smtClean="0">
                <a:latin typeface="Adobe 黑体 Std R"/>
                <a:cs typeface="Adobe 黑体 Std R"/>
              </a:rPr>
              <a:t>的</a:t>
            </a:r>
            <a:r>
              <a:rPr sz="2000" spc="10" dirty="0" smtClean="0">
                <a:latin typeface="Adobe 黑体 Std R"/>
                <a:cs typeface="Adobe 黑体 Std R"/>
              </a:rPr>
              <a:t>其他項</a:t>
            </a:r>
            <a:r>
              <a:rPr sz="2000" spc="15" dirty="0" smtClean="0">
                <a:latin typeface="Adobe 黑体 Std R"/>
                <a:cs typeface="Adobe 黑体 Std R"/>
              </a:rPr>
              <a:t>目</a:t>
            </a:r>
            <a:r>
              <a:rPr sz="2000" spc="10" dirty="0" smtClean="0">
                <a:latin typeface="Adobe 黑体 Std R"/>
                <a:cs typeface="Adobe 黑体 Std R"/>
              </a:rPr>
              <a:t>，</a:t>
            </a:r>
            <a:r>
              <a:rPr sz="2000" spc="0" dirty="0" smtClean="0">
                <a:latin typeface="Adobe 黑体 Std R"/>
                <a:cs typeface="Adobe 黑体 Std R"/>
              </a:rPr>
              <a:t>或</a:t>
            </a:r>
            <a:r>
              <a:rPr sz="2000" spc="10" dirty="0" smtClean="0">
                <a:latin typeface="Adobe 黑体 Std R"/>
                <a:cs typeface="Adobe 黑体 Std R"/>
              </a:rPr>
              <a:t>也可提</a:t>
            </a:r>
            <a:r>
              <a:rPr sz="2000" spc="0" dirty="0" smtClean="0">
                <a:latin typeface="Adobe 黑体 Std R"/>
                <a:cs typeface="Adobe 黑体 Std R"/>
              </a:rPr>
              <a:t>供</a:t>
            </a:r>
            <a:r>
              <a:rPr sz="2000" spc="10" dirty="0" smtClean="0">
                <a:latin typeface="Adobe 黑体 Std R"/>
                <a:cs typeface="Adobe 黑体 Std R"/>
              </a:rPr>
              <a:t>其</a:t>
            </a:r>
            <a:r>
              <a:rPr sz="2000" spc="0" dirty="0" smtClean="0">
                <a:latin typeface="Adobe 黑体 Std R"/>
                <a:cs typeface="Adobe 黑体 Std R"/>
              </a:rPr>
              <a:t>他</a:t>
            </a:r>
            <a:r>
              <a:rPr sz="2000" spc="10" dirty="0" smtClean="0">
                <a:latin typeface="Adobe 黑体 Std R"/>
                <a:cs typeface="Adobe 黑体 Std R"/>
              </a:rPr>
              <a:t>有</a:t>
            </a:r>
            <a:r>
              <a:rPr sz="2000" spc="0" dirty="0" smtClean="0">
                <a:latin typeface="Adobe 黑体 Std R"/>
                <a:cs typeface="Adobe 黑体 Std R"/>
              </a:rPr>
              <a:t>利</a:t>
            </a:r>
            <a:endParaRPr sz="2000" dirty="0">
              <a:latin typeface="Adobe 黑体 Std R"/>
              <a:cs typeface="Adobe 黑体 Std R"/>
            </a:endParaRPr>
          </a:p>
          <a:p>
            <a:pPr marL="12700" marR="12700">
              <a:lnSpc>
                <a:spcPct val="125000"/>
              </a:lnSpc>
            </a:pPr>
            <a:r>
              <a:rPr sz="2000" spc="10" dirty="0" smtClean="0">
                <a:latin typeface="Adobe 黑体 Std R"/>
                <a:cs typeface="Adobe 黑体 Std R"/>
              </a:rPr>
              <a:t>審查資</a:t>
            </a:r>
            <a:r>
              <a:rPr sz="2000" spc="0" dirty="0" smtClean="0">
                <a:latin typeface="Adobe 黑体 Std R"/>
                <a:cs typeface="Adobe 黑体 Std R"/>
              </a:rPr>
              <a:t>料</a:t>
            </a:r>
            <a:r>
              <a:rPr sz="2000" spc="10" dirty="0" smtClean="0">
                <a:latin typeface="Adobe 黑体 Std R"/>
                <a:cs typeface="Adobe 黑体 Std R"/>
              </a:rPr>
              <a:t>。</a:t>
            </a:r>
            <a:r>
              <a:rPr sz="2000" spc="0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系</a:t>
            </a:r>
            <a:r>
              <a:rPr sz="2000" spc="10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科在審</a:t>
            </a:r>
            <a:r>
              <a:rPr sz="2000" spc="0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查</a:t>
            </a:r>
            <a:r>
              <a:rPr sz="2000" spc="10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時</a:t>
            </a:r>
            <a:r>
              <a:rPr sz="2000" spc="0" dirty="0" smtClean="0">
                <a:latin typeface="Adobe 黑体 Std R"/>
                <a:cs typeface="Adobe 黑体 Std R"/>
              </a:rPr>
              <a:t>會</a:t>
            </a:r>
            <a:r>
              <a:rPr sz="2000" spc="10" dirty="0" smtClean="0">
                <a:latin typeface="Adobe 黑体 Std R"/>
                <a:cs typeface="Adobe 黑体 Std R"/>
              </a:rPr>
              <a:t>以學生</a:t>
            </a:r>
            <a:r>
              <a:rPr sz="2000" spc="0" dirty="0" smtClean="0">
                <a:latin typeface="Adobe 黑体 Std R"/>
                <a:cs typeface="Adobe 黑体 Std R"/>
              </a:rPr>
              <a:t>所</a:t>
            </a:r>
            <a:r>
              <a:rPr sz="2000" spc="10" dirty="0" smtClean="0">
                <a:latin typeface="Adobe 黑体 Std R"/>
                <a:cs typeface="Adobe 黑体 Std R"/>
              </a:rPr>
              <a:t>提</a:t>
            </a:r>
            <a:r>
              <a:rPr sz="2000" spc="0" dirty="0" smtClean="0">
                <a:latin typeface="Adobe 黑体 Std R"/>
                <a:cs typeface="Adobe 黑体 Std R"/>
              </a:rPr>
              <a:t>供</a:t>
            </a:r>
            <a:r>
              <a:rPr sz="2000" spc="10" dirty="0" smtClean="0">
                <a:latin typeface="Adobe 黑体 Std R"/>
                <a:cs typeface="Adobe 黑体 Std R"/>
              </a:rPr>
              <a:t>的修課</a:t>
            </a:r>
            <a:r>
              <a:rPr sz="2000" spc="0" dirty="0" smtClean="0">
                <a:latin typeface="Adobe 黑体 Std R"/>
                <a:cs typeface="Adobe 黑体 Std R"/>
              </a:rPr>
              <a:t>紀</a:t>
            </a:r>
            <a:r>
              <a:rPr sz="2000" spc="35" dirty="0" smtClean="0">
                <a:latin typeface="Adobe 黑体 Std R"/>
                <a:cs typeface="Adobe 黑体 Std R"/>
              </a:rPr>
              <a:t>錄</a:t>
            </a:r>
            <a:r>
              <a:rPr sz="2000" spc="0" dirty="0" smtClean="0">
                <a:latin typeface="Adobe 黑体 Std R"/>
                <a:cs typeface="Adobe 黑体 Std R"/>
              </a:rPr>
              <a:t>、</a:t>
            </a:r>
            <a:r>
              <a:rPr sz="2000" spc="10" dirty="0" smtClean="0">
                <a:latin typeface="Adobe 黑体 Std R"/>
                <a:cs typeface="Adobe 黑体 Std R"/>
              </a:rPr>
              <a:t>課程學</a:t>
            </a:r>
            <a:r>
              <a:rPr sz="2000" spc="0" dirty="0" smtClean="0">
                <a:latin typeface="Adobe 黑体 Std R"/>
                <a:cs typeface="Adobe 黑体 Std R"/>
              </a:rPr>
              <a:t>習</a:t>
            </a:r>
            <a:r>
              <a:rPr sz="2000" spc="10" dirty="0" smtClean="0">
                <a:latin typeface="Adobe 黑体 Std R"/>
                <a:cs typeface="Adobe 黑体 Std R"/>
              </a:rPr>
              <a:t>成</a:t>
            </a:r>
            <a:r>
              <a:rPr sz="2000" spc="0" dirty="0" smtClean="0">
                <a:latin typeface="Adobe 黑体 Std R"/>
                <a:cs typeface="Adobe 黑体 Std R"/>
              </a:rPr>
              <a:t>果</a:t>
            </a:r>
            <a:r>
              <a:rPr sz="2000" spc="10" dirty="0" smtClean="0">
                <a:latin typeface="Adobe 黑体 Std R"/>
                <a:cs typeface="Adobe 黑体 Std R"/>
              </a:rPr>
              <a:t>及多</a:t>
            </a:r>
            <a:r>
              <a:rPr sz="2000" spc="0" dirty="0" smtClean="0">
                <a:latin typeface="Adobe 黑体 Std R"/>
                <a:cs typeface="Adobe 黑体 Std R"/>
              </a:rPr>
              <a:t>元</a:t>
            </a:r>
            <a:r>
              <a:rPr sz="2000" spc="10" dirty="0" smtClean="0">
                <a:latin typeface="Adobe 黑体 Std R"/>
                <a:cs typeface="Adobe 黑体 Std R"/>
              </a:rPr>
              <a:t>表現</a:t>
            </a:r>
            <a:r>
              <a:rPr sz="2000" spc="0" dirty="0" smtClean="0">
                <a:latin typeface="Adobe 黑体 Std R"/>
                <a:cs typeface="Adobe 黑体 Std R"/>
              </a:rPr>
              <a:t>等</a:t>
            </a:r>
            <a:r>
              <a:rPr sz="2000" spc="10" dirty="0" smtClean="0">
                <a:latin typeface="Adobe 黑体 Std R"/>
                <a:cs typeface="Adobe 黑体 Std R"/>
              </a:rPr>
              <a:t>資</a:t>
            </a:r>
            <a:r>
              <a:rPr sz="2000" spc="30" dirty="0" smtClean="0">
                <a:latin typeface="Adobe 黑体 Std R"/>
                <a:cs typeface="Adobe 黑体 Std R"/>
              </a:rPr>
              <a:t>料</a:t>
            </a:r>
            <a:r>
              <a:rPr sz="2000" spc="0" dirty="0" smtClean="0">
                <a:latin typeface="Adobe 黑体 Std R"/>
                <a:cs typeface="Adobe 黑体 Std R"/>
              </a:rPr>
              <a:t>， </a:t>
            </a:r>
            <a:r>
              <a:rPr sz="2000" spc="0" dirty="0" smtClean="0">
                <a:solidFill>
                  <a:srgbClr val="FF0000"/>
                </a:solidFill>
                <a:latin typeface="Adobe 黑体 Std R"/>
                <a:cs typeface="Adobe 黑体 Std R"/>
              </a:rPr>
              <a:t>據以綜合評量</a:t>
            </a:r>
            <a:r>
              <a:rPr sz="2000" spc="0" dirty="0" smtClean="0">
                <a:latin typeface="Adobe 黑体 Std R"/>
                <a:cs typeface="Adobe 黑体 Std R"/>
              </a:rPr>
              <a:t>。</a:t>
            </a:r>
            <a:endParaRPr sz="2000" dirty="0">
              <a:latin typeface="Adobe 黑体 Std R"/>
              <a:cs typeface="Adobe 黑体 Std R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14172" y="972311"/>
            <a:ext cx="1109472" cy="189128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40080" y="998219"/>
            <a:ext cx="1007363" cy="17891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7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/>
          <a:stretch/>
        </p:blipFill>
        <p:spPr>
          <a:xfrm>
            <a:off x="610521" y="353200"/>
            <a:ext cx="11185360" cy="604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01706" y="2119135"/>
            <a:ext cx="9988589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應修習學分為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180-192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學分，畢業及格學分數至少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160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學分。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部定必修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科目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113-138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學分均需修習，至少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85%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及格。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專業科目及實習科目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修習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學分以上，其中至少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分及格，含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實習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實驗、實務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科目至少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學分以上及格。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修業期間德行評量之獎懲紀錄相抵後，未滿三大過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200"/>
              </a:spcBef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880075" y="1195754"/>
            <a:ext cx="4431851" cy="614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學年學分制 畢業</a:t>
            </a: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</a:rPr>
              <a:t>條件</a:t>
            </a:r>
          </a:p>
        </p:txBody>
      </p:sp>
    </p:spTree>
    <p:extLst>
      <p:ext uri="{BB962C8B-B14F-4D97-AF65-F5344CB8AC3E}">
        <p14:creationId xmlns:p14="http://schemas.microsoft.com/office/powerpoint/2010/main" val="40863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629593" y="2193428"/>
            <a:ext cx="6932814" cy="31700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預祝 學長姊</a:t>
            </a:r>
            <a:endParaRPr lang="en-US" altLang="zh-TW" sz="4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8000"/>
              </a:lnSpc>
            </a:pP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統測高分 喜悅上榜  </a:t>
            </a:r>
            <a:endParaRPr lang="en-US" altLang="zh-TW" sz="4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8000"/>
              </a:lnSpc>
            </a:pP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迎向未來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3630397" y="6109121"/>
            <a:ext cx="4813760" cy="6142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dash"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請同學填寫諮詢紀錄表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67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22">
            <a:extLst>
              <a:ext uri="{FF2B5EF4-FFF2-40B4-BE49-F238E27FC236}">
                <a16:creationId xmlns:a16="http://schemas.microsoft.com/office/drawing/2014/main" id="{D803F1B5-D896-4A55-8766-2976F18D4A2A}"/>
              </a:ext>
            </a:extLst>
          </p:cNvPr>
          <p:cNvSpPr txBox="1"/>
          <p:nvPr/>
        </p:nvSpPr>
        <p:spPr>
          <a:xfrm>
            <a:off x="725223" y="6147571"/>
            <a:ext cx="12640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114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學年度簡章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12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一般生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招生名額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25F7F1C-39C9-4D5D-8B08-552E75D39601}"/>
              </a:ext>
            </a:extLst>
          </p:cNvPr>
          <p:cNvSpPr txBox="1"/>
          <p:nvPr/>
        </p:nvSpPr>
        <p:spPr>
          <a:xfrm>
            <a:off x="2470196" y="6173503"/>
            <a:ext cx="6687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34,032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6ED7D92-8EAC-40A9-A8EC-68D17D61B7CF}"/>
              </a:ext>
            </a:extLst>
          </p:cNvPr>
          <p:cNvSpPr txBox="1"/>
          <p:nvPr/>
        </p:nvSpPr>
        <p:spPr>
          <a:xfrm>
            <a:off x="3721480" y="6173503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9,648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81E83F-74C8-41BA-80C5-14E8E04010F8}"/>
              </a:ext>
            </a:extLst>
          </p:cNvPr>
          <p:cNvSpPr txBox="1"/>
          <p:nvPr/>
        </p:nvSpPr>
        <p:spPr>
          <a:xfrm>
            <a:off x="4926420" y="6173503"/>
            <a:ext cx="45397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586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495EFB0-19D9-4BF0-AEA3-271726DEE9BD}"/>
              </a:ext>
            </a:extLst>
          </p:cNvPr>
          <p:cNvSpPr txBox="1"/>
          <p:nvPr/>
        </p:nvSpPr>
        <p:spPr>
          <a:xfrm>
            <a:off x="6101564" y="6173503"/>
            <a:ext cx="45397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495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6DCF0EC-4190-4013-8E0E-969E409036B4}"/>
              </a:ext>
            </a:extLst>
          </p:cNvPr>
          <p:cNvSpPr txBox="1"/>
          <p:nvPr/>
        </p:nvSpPr>
        <p:spPr>
          <a:xfrm>
            <a:off x="7432826" y="6173503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4,323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AC3C7CC-B6E1-465F-91B1-6BDE2BC3F007}"/>
              </a:ext>
            </a:extLst>
          </p:cNvPr>
          <p:cNvSpPr txBox="1"/>
          <p:nvPr/>
        </p:nvSpPr>
        <p:spPr>
          <a:xfrm>
            <a:off x="9124777" y="6173503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2,473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204AAB-E63E-4B45-B277-6B2BCEA54586}"/>
              </a:ext>
            </a:extLst>
          </p:cNvPr>
          <p:cNvSpPr txBox="1"/>
          <p:nvPr/>
        </p:nvSpPr>
        <p:spPr>
          <a:xfrm>
            <a:off x="10839085" y="6173503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7,729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58304" y="146223"/>
            <a:ext cx="8910213" cy="612000"/>
            <a:chOff x="0" y="4233"/>
            <a:chExt cx="5444619" cy="605449"/>
          </a:xfrm>
        </p:grpSpPr>
        <p:sp>
          <p:nvSpPr>
            <p:cNvPr id="120" name="圓角化同側角落矩形 119"/>
            <p:cNvSpPr/>
            <p:nvPr/>
          </p:nvSpPr>
          <p:spPr>
            <a:xfrm rot="16200000" flipH="1">
              <a:off x="2419585" y="-2415352"/>
              <a:ext cx="605449" cy="5444619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96C8E9"/>
                </a:gs>
                <a:gs pos="55000">
                  <a:srgbClr val="AFEAFF"/>
                </a:gs>
                <a:gs pos="100000">
                  <a:srgbClr val="96C8E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33" name="圓角化同側角落矩形 32"/>
            <p:cNvSpPr/>
            <p:nvPr/>
          </p:nvSpPr>
          <p:spPr>
            <a:xfrm rot="16200000" flipH="1">
              <a:off x="2463668" y="-2367116"/>
              <a:ext cx="504000" cy="5343418"/>
            </a:xfrm>
            <a:prstGeom prst="round2SameRect">
              <a:avLst>
                <a:gd name="adj1" fmla="val 0"/>
                <a:gd name="adj2" fmla="val 50000"/>
              </a:avLst>
            </a:prstGeom>
            <a:noFill/>
            <a:ln w="1270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</p:grpSp>
      <p:sp>
        <p:nvSpPr>
          <p:cNvPr id="34" name="Google Shape;446;p38"/>
          <p:cNvSpPr txBox="1">
            <a:spLocks/>
          </p:cNvSpPr>
          <p:nvPr/>
        </p:nvSpPr>
        <p:spPr>
          <a:xfrm>
            <a:off x="550708" y="118458"/>
            <a:ext cx="8885114" cy="6984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zh-TW" altLang="en-US" sz="3200" b="1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技</a:t>
            </a:r>
            <a:r>
              <a:rPr lang="zh-TW" altLang="en-US" sz="32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專多元入學管道介紹及學習歷程檔案招生運用</a:t>
            </a:r>
            <a:endParaRPr lang="en-US" dirty="0"/>
          </a:p>
        </p:txBody>
      </p:sp>
      <p:sp>
        <p:nvSpPr>
          <p:cNvPr id="101" name="矩形 100"/>
          <p:cNvSpPr/>
          <p:nvPr/>
        </p:nvSpPr>
        <p:spPr>
          <a:xfrm>
            <a:off x="1657132" y="1213428"/>
            <a:ext cx="8652938" cy="1116026"/>
          </a:xfrm>
          <a:prstGeom prst="rect">
            <a:avLst/>
          </a:prstGeom>
          <a:gradFill>
            <a:gsLst>
              <a:gs pos="28000">
                <a:srgbClr val="FFFFCC"/>
              </a:gs>
              <a:gs pos="90000">
                <a:schemeClr val="accent4">
                  <a:lumMod val="20000"/>
                  <a:lumOff val="80000"/>
                </a:schemeClr>
              </a:gs>
            </a:gsLst>
            <a:lin ang="5400000" scaled="0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03" name="文字方塊 102"/>
          <p:cNvSpPr txBox="1"/>
          <p:nvPr/>
        </p:nvSpPr>
        <p:spPr>
          <a:xfrm>
            <a:off x="2065441" y="1205484"/>
            <a:ext cx="9090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「甄選入學管道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佔總招生名額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66%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，務必重視，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同學一定要</a:t>
            </a:r>
            <a:r>
              <a:rPr lang="zh-TW" altLang="en-US" sz="20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上傳「學習歷程檔案」</a:t>
            </a:r>
            <a:r>
              <a:rPr lang="en-US" altLang="zh-TW" sz="20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(5/10</a:t>
            </a:r>
            <a:r>
              <a:rPr lang="zh-TW" altLang="en-US" sz="20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截止</a:t>
            </a:r>
            <a:r>
              <a:rPr lang="en-US" altLang="zh-TW" sz="20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及製作「備審資料」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7261E8A-83FA-5CC0-A450-EB66BB94DE89}"/>
              </a:ext>
            </a:extLst>
          </p:cNvPr>
          <p:cNvSpPr/>
          <p:nvPr/>
        </p:nvSpPr>
        <p:spPr>
          <a:xfrm>
            <a:off x="6610930" y="6583770"/>
            <a:ext cx="431800" cy="212883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EP</a:t>
            </a:r>
            <a:endParaRPr lang="zh-TW" altLang="en-US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7BC85F3-D34F-DFD3-8F51-4B1049B7E757}"/>
              </a:ext>
            </a:extLst>
          </p:cNvPr>
          <p:cNvSpPr txBox="1"/>
          <p:nvPr/>
        </p:nvSpPr>
        <p:spPr>
          <a:xfrm>
            <a:off x="7042730" y="6550223"/>
            <a:ext cx="1481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</a:t>
            </a:r>
            <a:endParaRPr lang="zh-TW" altLang="en-US" sz="1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0E29C4B-95E6-4ECF-A3CB-F5622ECE4B53}"/>
              </a:ext>
            </a:extLst>
          </p:cNvPr>
          <p:cNvSpPr txBox="1"/>
          <p:nvPr/>
        </p:nvSpPr>
        <p:spPr>
          <a:xfrm>
            <a:off x="4475038" y="6378404"/>
            <a:ext cx="9175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青儲組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454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F371437-994C-426E-99D7-F062D8CE84EF}"/>
              </a:ext>
            </a:extLst>
          </p:cNvPr>
          <p:cNvSpPr txBox="1"/>
          <p:nvPr/>
        </p:nvSpPr>
        <p:spPr>
          <a:xfrm>
            <a:off x="2313929" y="6371371"/>
            <a:ext cx="9175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青儲組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93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A52CBB-C4C7-4A1D-9CB2-8CE7FF61F6F6}"/>
              </a:ext>
            </a:extLst>
          </p:cNvPr>
          <p:cNvSpPr/>
          <p:nvPr/>
        </p:nvSpPr>
        <p:spPr>
          <a:xfrm>
            <a:off x="8524355" y="6566747"/>
            <a:ext cx="336745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chemeClr val="tx1"/>
                </a:solidFill>
                <a:latin typeface="微軟正黑體"/>
                <a:ea typeface="微軟正黑體"/>
                <a:cs typeface="微軟正黑體"/>
              </a:rPr>
              <a:t>註：各招生管道招生名額，以招生簡章為準。</a:t>
            </a:r>
            <a:endParaRPr lang="zh-TW" altLang="en-US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47C4515-321D-C5BD-1501-BA6BB0324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490146"/>
              </p:ext>
            </p:extLst>
          </p:nvPr>
        </p:nvGraphicFramePr>
        <p:xfrm>
          <a:off x="687972" y="2438920"/>
          <a:ext cx="11055219" cy="36810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1206">
                  <a:extLst>
                    <a:ext uri="{9D8B030D-6E8A-4147-A177-3AD203B41FA5}">
                      <a16:colId xmlns:a16="http://schemas.microsoft.com/office/drawing/2014/main" val="1006529308"/>
                    </a:ext>
                  </a:extLst>
                </a:gridCol>
                <a:gridCol w="1430594">
                  <a:extLst>
                    <a:ext uri="{9D8B030D-6E8A-4147-A177-3AD203B41FA5}">
                      <a16:colId xmlns:a16="http://schemas.microsoft.com/office/drawing/2014/main" val="2513635761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1146650393"/>
                    </a:ext>
                  </a:extLst>
                </a:gridCol>
                <a:gridCol w="988142">
                  <a:extLst>
                    <a:ext uri="{9D8B030D-6E8A-4147-A177-3AD203B41FA5}">
                      <a16:colId xmlns:a16="http://schemas.microsoft.com/office/drawing/2014/main" val="726348224"/>
                    </a:ext>
                  </a:extLst>
                </a:gridCol>
                <a:gridCol w="1275244">
                  <a:extLst>
                    <a:ext uri="{9D8B030D-6E8A-4147-A177-3AD203B41FA5}">
                      <a16:colId xmlns:a16="http://schemas.microsoft.com/office/drawing/2014/main" val="1723941704"/>
                    </a:ext>
                  </a:extLst>
                </a:gridCol>
                <a:gridCol w="1415845">
                  <a:extLst>
                    <a:ext uri="{9D8B030D-6E8A-4147-A177-3AD203B41FA5}">
                      <a16:colId xmlns:a16="http://schemas.microsoft.com/office/drawing/2014/main" val="2879776533"/>
                    </a:ext>
                  </a:extLst>
                </a:gridCol>
                <a:gridCol w="1602330">
                  <a:extLst>
                    <a:ext uri="{9D8B030D-6E8A-4147-A177-3AD203B41FA5}">
                      <a16:colId xmlns:a16="http://schemas.microsoft.com/office/drawing/2014/main" val="2323123160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1245975946"/>
                    </a:ext>
                  </a:extLst>
                </a:gridCol>
              </a:tblGrid>
              <a:tr h="10106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</a:t>
                      </a:r>
                      <a:endParaRPr lang="en-US" altLang="zh-TW" sz="16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群科</a:t>
                      </a:r>
                      <a:r>
                        <a:rPr lang="en-US" alt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學程別</a:t>
                      </a:r>
                      <a:endParaRPr lang="zh-TW" altLang="zh-TW" sz="1600" b="1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71463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專業群科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90488" indent="17780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專門學程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71463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學術學</a:t>
                      </a:r>
                      <a:r>
                        <a:rPr lang="zh-TW" sz="16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435100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專業群科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435100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專門學程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435100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學術學</a:t>
                      </a:r>
                      <a:r>
                        <a:rPr lang="zh-TW" sz="16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</a:t>
                      </a:r>
                      <a:endParaRPr lang="en-US" alt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 algn="ctr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專業群科</a:t>
                      </a:r>
                    </a:p>
                    <a:p>
                      <a:pPr marL="179388" indent="-179388" algn="ctr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專門學程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普通科</a:t>
                      </a:r>
                      <a:endParaRPr lang="en-US" altLang="zh-TW" sz="1600" b="1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9388" indent="-179388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16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專門學</a:t>
                      </a:r>
                      <a:r>
                        <a:rPr lang="zh-TW" sz="1600" b="1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77402"/>
                  </a:ext>
                </a:extLst>
              </a:tr>
              <a:tr h="4736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考試名稱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四技二專統一入學測驗</a:t>
                      </a:r>
                      <a:endParaRPr lang="en-US" alt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統測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大學學科能力測驗</a:t>
                      </a:r>
                      <a:endParaRPr lang="en-US" alt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學測</a:t>
                      </a:r>
                      <a:r>
                        <a:rPr lang="en-US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77108"/>
                  </a:ext>
                </a:extLst>
              </a:tr>
              <a:tr h="15653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報名資格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統測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科成績</a:t>
                      </a:r>
                      <a:endParaRPr lang="en-US" altLang="zh-TW" sz="1600" b="1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不得有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以上為</a:t>
                      </a:r>
                      <a:r>
                        <a:rPr lang="en-US" altLang="zh-TW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</a:t>
                      </a:r>
                      <a:r>
                        <a:rPr lang="zh-TW" altLang="en-US" sz="1600" b="1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sz="16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具特殊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歷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簡章表列之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國際或全國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能競賽得獎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正備取國手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具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簡章表列之</a:t>
                      </a:r>
                      <a:r>
                        <a:rPr lang="zh-TW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競賽得獎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取得乙級以上技術士證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或通過專技人員普通考試</a:t>
                      </a:r>
                      <a:endParaRPr lang="zh-TW" alt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技綜高</a:t>
                      </a:r>
                      <a:r>
                        <a:rPr lang="zh-TW" sz="16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校內推薦</a:t>
                      </a:r>
                      <a:endParaRPr lang="en-US" altLang="zh-TW" sz="16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排名在各科、學程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30%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之應屆畢業生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739304"/>
                  </a:ext>
                </a:extLst>
              </a:tr>
              <a:tr h="6314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招生管道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入學</a:t>
                      </a:r>
                      <a:endParaRPr lang="zh-TW" sz="2000" b="1" kern="100" baseline="300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聯合登記分發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特殊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選才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技優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保送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技優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甄審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科技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繁星</a:t>
                      </a:r>
                      <a:r>
                        <a:rPr lang="zh-TW" altLang="en-US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推薦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四技</a:t>
                      </a:r>
                      <a:endParaRPr lang="en-US" alt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申請入學</a:t>
                      </a:r>
                      <a:endParaRPr lang="zh-TW" sz="20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31385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653CFA08-501A-EB6D-3BDC-D399EFA29A8C}"/>
              </a:ext>
            </a:extLst>
          </p:cNvPr>
          <p:cNvSpPr/>
          <p:nvPr/>
        </p:nvSpPr>
        <p:spPr>
          <a:xfrm>
            <a:off x="2898819" y="5948764"/>
            <a:ext cx="431800" cy="212883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EP</a:t>
            </a:r>
            <a:endParaRPr lang="zh-TW" altLang="en-US" b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C49FAE-05CD-C985-E08F-D25A3B882572}"/>
              </a:ext>
            </a:extLst>
          </p:cNvPr>
          <p:cNvSpPr/>
          <p:nvPr/>
        </p:nvSpPr>
        <p:spPr>
          <a:xfrm>
            <a:off x="7882359" y="5909908"/>
            <a:ext cx="431800" cy="212883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EP</a:t>
            </a:r>
            <a:endParaRPr lang="zh-TW" altLang="en-US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D70867C-F775-85C1-2273-82454FD52479}"/>
              </a:ext>
            </a:extLst>
          </p:cNvPr>
          <p:cNvSpPr/>
          <p:nvPr/>
        </p:nvSpPr>
        <p:spPr>
          <a:xfrm>
            <a:off x="11202190" y="5630791"/>
            <a:ext cx="431800" cy="212883"/>
          </a:xfrm>
          <a:prstGeom prst="rect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EP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662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化同側角落矩形 30"/>
          <p:cNvSpPr/>
          <p:nvPr/>
        </p:nvSpPr>
        <p:spPr>
          <a:xfrm rot="5400000">
            <a:off x="2933084" y="-2951689"/>
            <a:ext cx="605449" cy="649173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3" name="圓角化同側角落矩形 32"/>
          <p:cNvSpPr/>
          <p:nvPr/>
        </p:nvSpPr>
        <p:spPr>
          <a:xfrm rot="5400000">
            <a:off x="2947619" y="-2847973"/>
            <a:ext cx="508000" cy="628014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4" name="Google Shape;446;p38"/>
          <p:cNvSpPr txBox="1">
            <a:spLocks/>
          </p:cNvSpPr>
          <p:nvPr/>
        </p:nvSpPr>
        <p:spPr>
          <a:xfrm>
            <a:off x="-5129" y="-57125"/>
            <a:ext cx="6280146" cy="698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zh-TW" sz="32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114</a:t>
            </a:r>
            <a:r>
              <a:rPr lang="zh-TW" altLang="en-US" sz="32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學年度四技二專重要招生日程</a:t>
            </a:r>
            <a:endParaRPr 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80299EC-E648-0B48-92CA-F16B05C8A940}"/>
              </a:ext>
            </a:extLst>
          </p:cNvPr>
          <p:cNvSpPr/>
          <p:nvPr/>
        </p:nvSpPr>
        <p:spPr>
          <a:xfrm>
            <a:off x="17319" y="6680480"/>
            <a:ext cx="3240000" cy="139420"/>
          </a:xfrm>
          <a:prstGeom prst="rect">
            <a:avLst/>
          </a:prstGeom>
          <a:solidFill>
            <a:srgbClr val="D6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70">
            <a:extLst>
              <a:ext uri="{FF2B5EF4-FFF2-40B4-BE49-F238E27FC236}">
                <a16:creationId xmlns:a16="http://schemas.microsoft.com/office/drawing/2014/main" id="{93671199-E9C5-4B8A-5FD2-1484AF29B829}"/>
              </a:ext>
            </a:extLst>
          </p:cNvPr>
          <p:cNvSpPr/>
          <p:nvPr/>
        </p:nvSpPr>
        <p:spPr>
          <a:xfrm>
            <a:off x="90020" y="6085607"/>
            <a:ext cx="3384162" cy="64508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AFAFA"/>
              </a:gs>
              <a:gs pos="100000">
                <a:srgbClr val="F5F5F5"/>
              </a:gs>
              <a:gs pos="85000">
                <a:schemeClr val="bg1"/>
              </a:gs>
            </a:gsLst>
            <a:lin ang="13500000" scaled="1"/>
            <a:tileRect/>
          </a:gradFill>
          <a:ln w="19050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BDFA048-4EA8-7A5F-E076-97F553646BF2}"/>
              </a:ext>
            </a:extLst>
          </p:cNvPr>
          <p:cNvSpPr/>
          <p:nvPr/>
        </p:nvSpPr>
        <p:spPr>
          <a:xfrm>
            <a:off x="725612" y="6091890"/>
            <a:ext cx="2054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主辦單位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技專校院招生委員會聯合會</a:t>
            </a:r>
            <a:endParaRPr lang="en-US" altLang="zh-TW" sz="12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744314" y="6459025"/>
            <a:ext cx="2729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https://www.jctv.ntut.edu.tw</a:t>
            </a:r>
            <a:endParaRPr lang="zh-TW" altLang="en-US" sz="11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711295" y="5760242"/>
            <a:ext cx="664022" cy="695642"/>
          </a:xfrm>
          <a:prstGeom prst="roundRect">
            <a:avLst>
              <a:gd name="adj" fmla="val 10323"/>
            </a:avLst>
          </a:prstGeom>
          <a:solidFill>
            <a:schemeClr val="bg1"/>
          </a:solidFill>
          <a:ln w="38100">
            <a:solidFill>
              <a:srgbClr val="D5695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3" y="5859164"/>
            <a:ext cx="510403" cy="708094"/>
          </a:xfrm>
          <a:prstGeom prst="rect">
            <a:avLst/>
          </a:prstGeom>
        </p:spPr>
      </p:pic>
      <p:sp>
        <p:nvSpPr>
          <p:cNvPr id="43" name="标题 1">
            <a:extLst>
              <a:ext uri="{FF2B5EF4-FFF2-40B4-BE49-F238E27FC236}">
                <a16:creationId xmlns:a16="http://schemas.microsoft.com/office/drawing/2014/main" id="{FDF3578D-8C8F-4D94-8281-2FAA1A2DBA26}"/>
              </a:ext>
            </a:extLst>
          </p:cNvPr>
          <p:cNvSpPr txBox="1">
            <a:spLocks/>
          </p:cNvSpPr>
          <p:nvPr/>
        </p:nvSpPr>
        <p:spPr>
          <a:xfrm>
            <a:off x="7827129" y="543639"/>
            <a:ext cx="4286983" cy="25090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2313" indent="-722313" algn="l"/>
            <a:r>
              <a:rPr lang="zh-TW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註：各招生管道作業日程，</a:t>
            </a:r>
            <a:r>
              <a:rPr lang="zh-TW" altLang="en-US" sz="14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請詳閱</a:t>
            </a:r>
            <a:r>
              <a:rPr lang="en-US" altLang="zh-TW" sz="14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114</a:t>
            </a:r>
            <a:r>
              <a:rPr lang="zh-TW" altLang="en-US" sz="1400" b="1" dirty="0">
                <a:solidFill>
                  <a:srgbClr val="FF0000"/>
                </a:solidFill>
                <a:latin typeface="微軟正黑體"/>
                <a:ea typeface="微軟正黑體"/>
                <a:cs typeface="微軟正黑體"/>
              </a:rPr>
              <a:t>招生簡章為準</a:t>
            </a:r>
            <a:r>
              <a:rPr lang="zh-TW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。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060CB8D3-25D5-216B-108D-8271866B4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62" y="5800728"/>
            <a:ext cx="605505" cy="605505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D7CE841-DE19-9EDF-99C4-96CB1F8D2C6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00186" y="827604"/>
          <a:ext cx="8298440" cy="3124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7305">
                  <a:extLst>
                    <a:ext uri="{9D8B030D-6E8A-4147-A177-3AD203B41FA5}">
                      <a16:colId xmlns:a16="http://schemas.microsoft.com/office/drawing/2014/main" val="1632485549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3165962166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3886803101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3966819918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3543778589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2357763119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3890898453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428607655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altLang="zh-TW" sz="16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altLang="zh-TW" sz="16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altLang="zh-TW" sz="16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altLang="zh-TW" sz="16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endParaRPr lang="en-US" altLang="zh-TW" sz="16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16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503852"/>
                  </a:ext>
                </a:extLst>
              </a:tr>
            </a:tbl>
          </a:graphicData>
        </a:graphic>
      </p:graphicFrame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A6102754-683F-AE9A-AB5D-53F043B212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98699" y="1148016"/>
          <a:ext cx="8298440" cy="54214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7305">
                  <a:extLst>
                    <a:ext uri="{9D8B030D-6E8A-4147-A177-3AD203B41FA5}">
                      <a16:colId xmlns:a16="http://schemas.microsoft.com/office/drawing/2014/main" val="2925750867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1850807056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2698035020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1170430084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1384302734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935214240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3805145970"/>
                    </a:ext>
                  </a:extLst>
                </a:gridCol>
                <a:gridCol w="1037305">
                  <a:extLst>
                    <a:ext uri="{9D8B030D-6E8A-4147-A177-3AD203B41FA5}">
                      <a16:colId xmlns:a16="http://schemas.microsoft.com/office/drawing/2014/main" val="3821654661"/>
                    </a:ext>
                  </a:extLst>
                </a:gridCol>
              </a:tblGrid>
              <a:tr h="1304239">
                <a:tc gridSpan="2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endParaRPr lang="zh-TW" alt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1" kern="1200"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zh-TW" alt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zh-TW" alt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268269"/>
                  </a:ext>
                </a:extLst>
              </a:tr>
              <a:tr h="94210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zh-TW" alt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100" b="0" kern="1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100" b="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100" b="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60265"/>
                  </a:ext>
                </a:extLst>
              </a:tr>
              <a:tr h="128573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zh-TW" alt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zh-TW" alt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1200" b="1" kern="1200"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330756"/>
                  </a:ext>
                </a:extLst>
              </a:tr>
              <a:tr h="12773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2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200" b="1" kern="1200"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kern="1200"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63804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</a:pPr>
                      <a:endParaRPr lang="zh-TW" altLang="en-US" sz="11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</a:pPr>
                      <a:endParaRPr lang="zh-TW" altLang="en-US" sz="11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</a:pPr>
                      <a:endParaRPr lang="zh-TW" altLang="en-US" sz="11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</a:pPr>
                      <a:endParaRPr lang="zh-TW" altLang="en-US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600"/>
                        </a:lnSpc>
                      </a:pPr>
                      <a:endParaRPr lang="zh-TW" altLang="en-US" sz="1200" b="1" kern="1200"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783976"/>
                  </a:ext>
                </a:extLst>
              </a:tr>
            </a:tbl>
          </a:graphicData>
        </a:graphic>
      </p:graphicFrame>
      <p:grpSp>
        <p:nvGrpSpPr>
          <p:cNvPr id="26" name="群組 25">
            <a:extLst>
              <a:ext uri="{FF2B5EF4-FFF2-40B4-BE49-F238E27FC236}">
                <a16:creationId xmlns:a16="http://schemas.microsoft.com/office/drawing/2014/main" id="{68641510-DB0B-B337-1B2C-6A33AAD316E3}"/>
              </a:ext>
            </a:extLst>
          </p:cNvPr>
          <p:cNvGrpSpPr/>
          <p:nvPr/>
        </p:nvGrpSpPr>
        <p:grpSpPr>
          <a:xfrm>
            <a:off x="3609064" y="1151730"/>
            <a:ext cx="2032546" cy="1255274"/>
            <a:chOff x="3806806" y="1185431"/>
            <a:chExt cx="2032546" cy="1255274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136F504-0B35-6E23-83A5-B5B1AAD4FCA3}"/>
                </a:ext>
              </a:extLst>
            </p:cNvPr>
            <p:cNvSpPr txBox="1"/>
            <p:nvPr/>
          </p:nvSpPr>
          <p:spPr>
            <a:xfrm>
              <a:off x="3811416" y="1354412"/>
              <a:ext cx="1751897" cy="1061829"/>
            </a:xfrm>
            <a:prstGeom prst="rect">
              <a:avLst/>
            </a:prstGeom>
            <a:solidFill>
              <a:srgbClr val="FFFAEB"/>
            </a:solidFill>
          </p:spPr>
          <p:txBody>
            <a:bodyPr wrap="squar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報名及資格審查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12/16-12/20</a:t>
              </a: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指定項目甄審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2/4-2/9</a:t>
              </a: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正備取生登記就讀志願序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2/12-2/14</a:t>
              </a:r>
              <a:endParaRPr lang="zh-TW" altLang="en-US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五邊形 46">
              <a:extLst>
                <a:ext uri="{FF2B5EF4-FFF2-40B4-BE49-F238E27FC236}">
                  <a16:creationId xmlns:a16="http://schemas.microsoft.com/office/drawing/2014/main" id="{7179A1EE-BB3A-8DF6-5E8C-2B53FD9F40C5}"/>
                </a:ext>
              </a:extLst>
            </p:cNvPr>
            <p:cNvSpPr/>
            <p:nvPr/>
          </p:nvSpPr>
          <p:spPr>
            <a:xfrm rot="10800000" flipH="1" flipV="1">
              <a:off x="3806806" y="1185431"/>
              <a:ext cx="1836000" cy="18000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特殊選才</a:t>
              </a: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4B67073-FA02-906D-4811-57EDB675175E}"/>
                </a:ext>
              </a:extLst>
            </p:cNvPr>
            <p:cNvSpPr/>
            <p:nvPr/>
          </p:nvSpPr>
          <p:spPr>
            <a:xfrm>
              <a:off x="5081343" y="2227822"/>
              <a:ext cx="758009" cy="21288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放榜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2/18</a:t>
              </a:r>
              <a:endPara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2250873-A1A2-BFC3-8957-75209F615A31}"/>
              </a:ext>
            </a:extLst>
          </p:cNvPr>
          <p:cNvSpPr txBox="1"/>
          <p:nvPr/>
        </p:nvSpPr>
        <p:spPr>
          <a:xfrm>
            <a:off x="7914818" y="6140643"/>
            <a:ext cx="1324554" cy="415498"/>
          </a:xfrm>
          <a:prstGeom prst="rect">
            <a:avLst/>
          </a:prstGeom>
          <a:solidFill>
            <a:srgbClr val="FEF5E2"/>
          </a:solidFill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報名資格審查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5/5-6/4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ECB3962D-D2E0-815D-391D-2FB1DDE86570}"/>
              </a:ext>
            </a:extLst>
          </p:cNvPr>
          <p:cNvSpPr txBox="1"/>
          <p:nvPr/>
        </p:nvSpPr>
        <p:spPr>
          <a:xfrm>
            <a:off x="9045766" y="6140643"/>
            <a:ext cx="1324554" cy="415498"/>
          </a:xfrm>
          <a:prstGeom prst="rect">
            <a:avLst/>
          </a:prstGeom>
          <a:solidFill>
            <a:srgbClr val="FEF5E2"/>
          </a:solidFill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繳費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7/15-7/23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A24480A8-52CC-2987-3E74-A7FEB019CB96}"/>
              </a:ext>
            </a:extLst>
          </p:cNvPr>
          <p:cNvSpPr txBox="1"/>
          <p:nvPr/>
        </p:nvSpPr>
        <p:spPr>
          <a:xfrm>
            <a:off x="10138903" y="6140643"/>
            <a:ext cx="988279" cy="415498"/>
          </a:xfrm>
          <a:prstGeom prst="rect">
            <a:avLst/>
          </a:prstGeom>
          <a:solidFill>
            <a:srgbClr val="FEF5E2"/>
          </a:solidFill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選填志願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7/29-8/1</a:t>
            </a:r>
            <a:endParaRPr lang="zh-TW" altLang="en-US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9F0C00B3-FB0E-90FD-F6A1-A30E0C157285}"/>
              </a:ext>
            </a:extLst>
          </p:cNvPr>
          <p:cNvGrpSpPr/>
          <p:nvPr/>
        </p:nvGrpSpPr>
        <p:grpSpPr>
          <a:xfrm>
            <a:off x="6058044" y="1151730"/>
            <a:ext cx="2680137" cy="907645"/>
            <a:chOff x="6255786" y="1185431"/>
            <a:chExt cx="2680137" cy="907645"/>
          </a:xfrm>
        </p:grpSpPr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6C5CF9E5-4AC9-1B08-EB55-1C48BB670810}"/>
                </a:ext>
              </a:extLst>
            </p:cNvPr>
            <p:cNvSpPr txBox="1"/>
            <p:nvPr/>
          </p:nvSpPr>
          <p:spPr>
            <a:xfrm>
              <a:off x="6255786" y="1354412"/>
              <a:ext cx="2421505" cy="738664"/>
            </a:xfrm>
            <a:prstGeom prst="rect">
              <a:avLst/>
            </a:prstGeom>
            <a:solidFill>
              <a:srgbClr val="EBF3FF"/>
            </a:solidFill>
          </p:spPr>
          <p:txBody>
            <a:bodyPr wrap="squar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被推薦考生網路報名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3/12-3/19</a:t>
              </a: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網路選填登記就讀志願序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4/24-4/30</a:t>
              </a: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52BF5AE3-B2C6-9385-CBEF-9B0FFB4BFE90}"/>
                </a:ext>
              </a:extLst>
            </p:cNvPr>
            <p:cNvSpPr/>
            <p:nvPr/>
          </p:nvSpPr>
          <p:spPr>
            <a:xfrm>
              <a:off x="8177914" y="1853336"/>
              <a:ext cx="758009" cy="21288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放榜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5/6</a:t>
              </a:r>
              <a:endPara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8" name="五邊形 49">
              <a:extLst>
                <a:ext uri="{FF2B5EF4-FFF2-40B4-BE49-F238E27FC236}">
                  <a16:creationId xmlns:a16="http://schemas.microsoft.com/office/drawing/2014/main" id="{5826C6B4-C73B-F709-1B4C-3DE7D120FB46}"/>
                </a:ext>
              </a:extLst>
            </p:cNvPr>
            <p:cNvSpPr/>
            <p:nvPr/>
          </p:nvSpPr>
          <p:spPr>
            <a:xfrm>
              <a:off x="6255787" y="1185431"/>
              <a:ext cx="2478016" cy="180000"/>
            </a:xfrm>
            <a:prstGeom prst="homePlate">
              <a:avLst/>
            </a:prstGeom>
            <a:solidFill>
              <a:srgbClr val="7BCBFD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科技繁星推薦</a:t>
              </a:r>
            </a:p>
          </p:txBody>
        </p: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1C8E5EE7-E2E3-4E24-0A95-77B9F45F295C}"/>
              </a:ext>
            </a:extLst>
          </p:cNvPr>
          <p:cNvGrpSpPr/>
          <p:nvPr/>
        </p:nvGrpSpPr>
        <p:grpSpPr>
          <a:xfrm>
            <a:off x="5197782" y="2468634"/>
            <a:ext cx="1825085" cy="906261"/>
            <a:chOff x="5207013" y="2484614"/>
            <a:chExt cx="1825085" cy="906261"/>
          </a:xfrm>
        </p:grpSpPr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20635094-0662-47AF-3CBC-BA16D1ECA4AA}"/>
                </a:ext>
              </a:extLst>
            </p:cNvPr>
            <p:cNvSpPr txBox="1"/>
            <p:nvPr/>
          </p:nvSpPr>
          <p:spPr>
            <a:xfrm>
              <a:off x="5207013" y="2652211"/>
              <a:ext cx="1230869" cy="738664"/>
            </a:xfrm>
            <a:prstGeom prst="rect">
              <a:avLst/>
            </a:prstGeom>
            <a:solidFill>
              <a:srgbClr val="F4F9F1"/>
            </a:solidFill>
          </p:spPr>
          <p:txBody>
            <a:bodyPr wrap="squar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報名及資格審查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2/17-2/20</a:t>
              </a: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網路登記志願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3/10-3/12</a:t>
              </a:r>
              <a:endParaRPr lang="zh-TW" altLang="en-US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0C47B448-53CA-3DBD-1AA1-6E0C09D21850}"/>
                </a:ext>
              </a:extLst>
            </p:cNvPr>
            <p:cNvSpPr/>
            <p:nvPr/>
          </p:nvSpPr>
          <p:spPr>
            <a:xfrm>
              <a:off x="6274089" y="3129801"/>
              <a:ext cx="758009" cy="21288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放榜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3/18</a:t>
              </a:r>
              <a:endPara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五邊形 47">
              <a:extLst>
                <a:ext uri="{FF2B5EF4-FFF2-40B4-BE49-F238E27FC236}">
                  <a16:creationId xmlns:a16="http://schemas.microsoft.com/office/drawing/2014/main" id="{2E06EDD0-7042-A79D-C0E0-3D08AAEEB0B4}"/>
                </a:ext>
              </a:extLst>
            </p:cNvPr>
            <p:cNvSpPr/>
            <p:nvPr/>
          </p:nvSpPr>
          <p:spPr>
            <a:xfrm rot="10800000" flipH="1" flipV="1">
              <a:off x="5207013" y="2484614"/>
              <a:ext cx="1324554" cy="180000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技優保送</a:t>
              </a:r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403F619C-670F-AF69-BFB0-92CEED1BBE15}"/>
              </a:ext>
            </a:extLst>
          </p:cNvPr>
          <p:cNvGrpSpPr/>
          <p:nvPr/>
        </p:nvGrpSpPr>
        <p:grpSpPr>
          <a:xfrm>
            <a:off x="7859645" y="2436632"/>
            <a:ext cx="3368757" cy="962186"/>
            <a:chOff x="7529970" y="2469067"/>
            <a:chExt cx="3379536" cy="937356"/>
          </a:xfrm>
        </p:grpSpPr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D0FB6968-AC2C-6438-FEC0-E90345F42A5D}"/>
                </a:ext>
              </a:extLst>
            </p:cNvPr>
            <p:cNvSpPr txBox="1"/>
            <p:nvPr/>
          </p:nvSpPr>
          <p:spPr>
            <a:xfrm>
              <a:off x="7529970" y="2652211"/>
              <a:ext cx="1654275" cy="7386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網路報名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5/19-5/23</a:t>
              </a: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勾選上傳備審資料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6/5-6/10</a:t>
              </a: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4ECB215B-5AB8-E1A2-64AA-5B31C0B66F71}"/>
                </a:ext>
              </a:extLst>
            </p:cNvPr>
            <p:cNvSpPr txBox="1"/>
            <p:nvPr/>
          </p:nvSpPr>
          <p:spPr>
            <a:xfrm>
              <a:off x="8776794" y="2664583"/>
              <a:ext cx="1696261" cy="7121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指定項目甄審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6/13-6/22</a:t>
              </a:r>
              <a:endParaRPr lang="zh-TW" altLang="en-US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正備取生登記就讀志願序</a:t>
              </a:r>
              <a:endPara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7/2-7/4</a:t>
              </a: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82014B92-4C26-DADD-7ACF-547DF3379025}"/>
                </a:ext>
              </a:extLst>
            </p:cNvPr>
            <p:cNvSpPr/>
            <p:nvPr/>
          </p:nvSpPr>
          <p:spPr>
            <a:xfrm>
              <a:off x="10149072" y="3193540"/>
              <a:ext cx="760434" cy="21288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放榜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7/8</a:t>
              </a:r>
              <a:endPara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五邊形 48">
              <a:extLst>
                <a:ext uri="{FF2B5EF4-FFF2-40B4-BE49-F238E27FC236}">
                  <a16:creationId xmlns:a16="http://schemas.microsoft.com/office/drawing/2014/main" id="{9494A3D8-487B-7151-DFCA-99D177D090B5}"/>
                </a:ext>
              </a:extLst>
            </p:cNvPr>
            <p:cNvSpPr/>
            <p:nvPr/>
          </p:nvSpPr>
          <p:spPr>
            <a:xfrm>
              <a:off x="7532519" y="2484613"/>
              <a:ext cx="2429254" cy="180000"/>
            </a:xfrm>
            <a:prstGeom prst="homePlat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技優甄審</a:t>
              </a: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33C82624-FE10-395C-CB09-BDD7CAA2F357}"/>
                </a:ext>
              </a:extLst>
            </p:cNvPr>
            <p:cNvSpPr/>
            <p:nvPr/>
          </p:nvSpPr>
          <p:spPr>
            <a:xfrm>
              <a:off x="9184245" y="2469067"/>
              <a:ext cx="431800" cy="19348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/>
                <a:t>EP</a:t>
              </a:r>
              <a:endParaRPr lang="zh-TW" altLang="en-US" sz="1600" dirty="0"/>
            </a:p>
          </p:txBody>
        </p: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F6EE9A7D-DF23-8F61-488B-C1FD8CAD7F1E}"/>
              </a:ext>
            </a:extLst>
          </p:cNvPr>
          <p:cNvGrpSpPr/>
          <p:nvPr/>
        </p:nvGrpSpPr>
        <p:grpSpPr>
          <a:xfrm>
            <a:off x="6333825" y="3371108"/>
            <a:ext cx="3125411" cy="196612"/>
            <a:chOff x="6531567" y="3432519"/>
            <a:chExt cx="3125411" cy="196612"/>
          </a:xfrm>
        </p:grpSpPr>
        <p:sp>
          <p:nvSpPr>
            <p:cNvPr id="80" name="五邊形 50">
              <a:extLst>
                <a:ext uri="{FF2B5EF4-FFF2-40B4-BE49-F238E27FC236}">
                  <a16:creationId xmlns:a16="http://schemas.microsoft.com/office/drawing/2014/main" id="{62C8FF0D-73AE-093D-342C-F9738F59BC47}"/>
                </a:ext>
              </a:extLst>
            </p:cNvPr>
            <p:cNvSpPr/>
            <p:nvPr/>
          </p:nvSpPr>
          <p:spPr>
            <a:xfrm>
              <a:off x="6531567" y="3449131"/>
              <a:ext cx="3125411" cy="180000"/>
            </a:xfrm>
            <a:prstGeom prst="homePlate">
              <a:avLst/>
            </a:prstGeom>
            <a:solidFill>
              <a:srgbClr val="DCA4E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四技申請入學</a:t>
              </a: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8A3C2C04-1E74-357C-4867-72C65D72132F}"/>
                </a:ext>
              </a:extLst>
            </p:cNvPr>
            <p:cNvSpPr/>
            <p:nvPr/>
          </p:nvSpPr>
          <p:spPr>
            <a:xfrm>
              <a:off x="8759513" y="3432519"/>
              <a:ext cx="431800" cy="19348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/>
                <a:t>EP</a:t>
              </a:r>
              <a:endParaRPr lang="zh-TW" altLang="en-US" sz="1600" dirty="0"/>
            </a:p>
          </p:txBody>
        </p:sp>
      </p:grpSp>
      <p:sp>
        <p:nvSpPr>
          <p:cNvPr id="82" name="五邊形 45">
            <a:extLst>
              <a:ext uri="{FF2B5EF4-FFF2-40B4-BE49-F238E27FC236}">
                <a16:creationId xmlns:a16="http://schemas.microsoft.com/office/drawing/2014/main" id="{460619B9-A60F-C6FA-C2A6-4917B9D7475C}"/>
              </a:ext>
            </a:extLst>
          </p:cNvPr>
          <p:cNvSpPr/>
          <p:nvPr/>
        </p:nvSpPr>
        <p:spPr>
          <a:xfrm>
            <a:off x="7914818" y="5967396"/>
            <a:ext cx="3363001" cy="18000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聯合登記分發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EF911284-BCD1-1881-14D7-31849521EFC8}"/>
              </a:ext>
            </a:extLst>
          </p:cNvPr>
          <p:cNvSpPr/>
          <p:nvPr/>
        </p:nvSpPr>
        <p:spPr>
          <a:xfrm>
            <a:off x="10964808" y="6323906"/>
            <a:ext cx="758009" cy="21288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放榜 </a:t>
            </a:r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8/7</a:t>
            </a:r>
            <a:endParaRPr lang="zh-TW" altLang="en-US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17EC1484-1E4F-F328-9FA1-611CEDD65342}"/>
              </a:ext>
            </a:extLst>
          </p:cNvPr>
          <p:cNvGrpSpPr/>
          <p:nvPr/>
        </p:nvGrpSpPr>
        <p:grpSpPr>
          <a:xfrm>
            <a:off x="6333825" y="3568115"/>
            <a:ext cx="2711941" cy="1068963"/>
            <a:chOff x="6570204" y="3612129"/>
            <a:chExt cx="2711941" cy="1068963"/>
          </a:xfrm>
        </p:grpSpPr>
        <p:sp>
          <p:nvSpPr>
            <p:cNvPr id="85" name="文字方塊 84">
              <a:extLst>
                <a:ext uri="{FF2B5EF4-FFF2-40B4-BE49-F238E27FC236}">
                  <a16:creationId xmlns:a16="http://schemas.microsoft.com/office/drawing/2014/main" id="{786092DB-8454-A698-A37B-6B8887E267B4}"/>
                </a:ext>
              </a:extLst>
            </p:cNvPr>
            <p:cNvSpPr txBox="1"/>
            <p:nvPr/>
          </p:nvSpPr>
          <p:spPr>
            <a:xfrm>
              <a:off x="6570204" y="3612129"/>
              <a:ext cx="1598068" cy="738664"/>
            </a:xfrm>
            <a:prstGeom prst="rect">
              <a:avLst/>
            </a:prstGeom>
            <a:solidFill>
              <a:srgbClr val="F9EBFF"/>
            </a:solidFill>
          </p:spPr>
          <p:txBody>
            <a:bodyPr wrap="squar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一階報名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3/17-3/21</a:t>
              </a: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學生查看與疑義處理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4/11-4/16</a:t>
              </a:r>
            </a:p>
          </p:txBody>
        </p:sp>
        <p:sp>
          <p:nvSpPr>
            <p:cNvPr id="86" name="文字方塊 85">
              <a:extLst>
                <a:ext uri="{FF2B5EF4-FFF2-40B4-BE49-F238E27FC236}">
                  <a16:creationId xmlns:a16="http://schemas.microsoft.com/office/drawing/2014/main" id="{16459705-D3E9-542E-BEA3-5B6C11B85151}"/>
                </a:ext>
              </a:extLst>
            </p:cNvPr>
            <p:cNvSpPr txBox="1"/>
            <p:nvPr/>
          </p:nvSpPr>
          <p:spPr>
            <a:xfrm>
              <a:off x="7931651" y="3619263"/>
              <a:ext cx="1350494" cy="1061829"/>
            </a:xfrm>
            <a:prstGeom prst="rect">
              <a:avLst/>
            </a:prstGeom>
            <a:solidFill>
              <a:srgbClr val="F9EBFF"/>
            </a:solidFill>
          </p:spPr>
          <p:txBody>
            <a:bodyPr wrap="square" rtlCol="0">
              <a:spAutoFit/>
            </a:bodyPr>
            <a:lstStyle/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二階報名勾選上傳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5725"/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5/1-5/7</a:t>
              </a: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TW" altLang="en-US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二階複試</a:t>
              </a:r>
              <a:endPara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5/15-5/27</a:t>
              </a:r>
            </a:p>
            <a:p>
              <a:endPara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F2D39105-7D72-D4B1-3F9F-56328D22BE98}"/>
              </a:ext>
            </a:extLst>
          </p:cNvPr>
          <p:cNvSpPr txBox="1"/>
          <p:nvPr/>
        </p:nvSpPr>
        <p:spPr>
          <a:xfrm>
            <a:off x="7300512" y="4914178"/>
            <a:ext cx="936000" cy="1027374"/>
          </a:xfrm>
          <a:prstGeom prst="rect">
            <a:avLst/>
          </a:prstGeom>
          <a:solidFill>
            <a:srgbClr val="FFF7F7"/>
          </a:solidFill>
        </p:spPr>
        <p:txBody>
          <a:bodyPr wrap="square" rtlCol="0">
            <a:no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學生查看與疑義處理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4/11-4/16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資格審查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4/17-4/30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8D41DAC5-BDDF-29A7-9678-4A8400607A95}"/>
              </a:ext>
            </a:extLst>
          </p:cNvPr>
          <p:cNvSpPr txBox="1"/>
          <p:nvPr/>
        </p:nvSpPr>
        <p:spPr>
          <a:xfrm>
            <a:off x="8162816" y="4885616"/>
            <a:ext cx="1405917" cy="1061829"/>
          </a:xfrm>
          <a:prstGeom prst="rect">
            <a:avLst/>
          </a:prstGeom>
          <a:solidFill>
            <a:srgbClr val="FFF7F7"/>
          </a:solidFill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一階報名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5/16-5/23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二階報名勾選上傳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6/6-6/13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二階甄試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6/14-6/29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546E3F76-3AA0-9E0B-06B0-63CB97BEFC72}"/>
              </a:ext>
            </a:extLst>
          </p:cNvPr>
          <p:cNvSpPr txBox="1"/>
          <p:nvPr/>
        </p:nvSpPr>
        <p:spPr>
          <a:xfrm>
            <a:off x="9414908" y="4879723"/>
            <a:ext cx="1298963" cy="1061829"/>
          </a:xfrm>
          <a:prstGeom prst="rect">
            <a:avLst/>
          </a:prstGeom>
          <a:solidFill>
            <a:srgbClr val="FFF7F7"/>
          </a:solidFill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公告正備取名單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7/2</a:t>
            </a:r>
            <a:r>
              <a:rPr lang="zh-TW" altLang="en-US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endParaRPr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正備取生登記就讀志願序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7/9-7/11</a:t>
            </a:r>
          </a:p>
          <a:p>
            <a:pPr marL="85725"/>
            <a:endParaRPr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D02BD954-B682-D588-06E1-CFFA2CF34C56}"/>
              </a:ext>
            </a:extLst>
          </p:cNvPr>
          <p:cNvSpPr txBox="1"/>
          <p:nvPr/>
        </p:nvSpPr>
        <p:spPr>
          <a:xfrm>
            <a:off x="8951537" y="3593109"/>
            <a:ext cx="2013270" cy="1061829"/>
          </a:xfrm>
          <a:prstGeom prst="rect">
            <a:avLst/>
          </a:prstGeom>
          <a:solidFill>
            <a:srgbClr val="F9EBFF"/>
          </a:solidFill>
        </p:spPr>
        <p:txBody>
          <a:bodyPr wrap="square" rtlCol="0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公告正備取名單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6/2 </a:t>
            </a:r>
            <a:r>
              <a:rPr lang="zh-TW" altLang="en-US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endParaRPr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正取生報到截止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207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6/13</a:t>
            </a:r>
            <a:endParaRPr lang="zh-TW" altLang="en-US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備取生遞補報到截止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/>
            <a:r>
              <a:rPr lang="en-US" altLang="zh-TW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6/15</a:t>
            </a:r>
            <a:endParaRPr lang="en-US" altLang="zh-TW" sz="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204A6551-8460-0630-93F0-BFFD33098D45}"/>
              </a:ext>
            </a:extLst>
          </p:cNvPr>
          <p:cNvGrpSpPr/>
          <p:nvPr/>
        </p:nvGrpSpPr>
        <p:grpSpPr>
          <a:xfrm>
            <a:off x="7296644" y="4693663"/>
            <a:ext cx="3944984" cy="994445"/>
            <a:chOff x="7481159" y="4656844"/>
            <a:chExt cx="3944984" cy="994445"/>
          </a:xfrm>
        </p:grpSpPr>
        <p:sp>
          <p:nvSpPr>
            <p:cNvPr id="92" name="五邊形 44">
              <a:extLst>
                <a:ext uri="{FF2B5EF4-FFF2-40B4-BE49-F238E27FC236}">
                  <a16:creationId xmlns:a16="http://schemas.microsoft.com/office/drawing/2014/main" id="{1135B5BF-2B00-4DEC-1C9E-DF45E5A1800A}"/>
                </a:ext>
              </a:extLst>
            </p:cNvPr>
            <p:cNvSpPr/>
            <p:nvPr/>
          </p:nvSpPr>
          <p:spPr>
            <a:xfrm>
              <a:off x="7481159" y="4665121"/>
              <a:ext cx="3320726" cy="180000"/>
            </a:xfrm>
            <a:prstGeom prst="homePlate">
              <a:avLst/>
            </a:prstGeom>
            <a:solidFill>
              <a:srgbClr val="F59D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甄選入學</a:t>
              </a: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D364CABA-830F-2FBB-959A-8F7843214F00}"/>
                </a:ext>
              </a:extLst>
            </p:cNvPr>
            <p:cNvSpPr/>
            <p:nvPr/>
          </p:nvSpPr>
          <p:spPr>
            <a:xfrm>
              <a:off x="9607198" y="4656844"/>
              <a:ext cx="431800" cy="19348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/>
                <a:t>EP</a:t>
              </a:r>
              <a:endParaRPr lang="zh-TW" altLang="en-US" sz="1600" dirty="0"/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8AC624FE-C3B9-72D2-6275-935D2E3CADFB}"/>
                </a:ext>
              </a:extLst>
            </p:cNvPr>
            <p:cNvSpPr/>
            <p:nvPr/>
          </p:nvSpPr>
          <p:spPr>
            <a:xfrm>
              <a:off x="10668134" y="5438406"/>
              <a:ext cx="758009" cy="212883"/>
            </a:xfrm>
            <a:prstGeom prst="rect">
              <a:avLst/>
            </a:prstGeom>
            <a:solidFill>
              <a:srgbClr val="DE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放榜 </a:t>
              </a:r>
              <a:r>
                <a:rPr lang="en-US" altLang="zh-TW" sz="1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7/15</a:t>
              </a:r>
              <a:endPara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C56C652-BA56-24C6-6F85-585C3986697F}"/>
              </a:ext>
            </a:extLst>
          </p:cNvPr>
          <p:cNvSpPr/>
          <p:nvPr/>
        </p:nvSpPr>
        <p:spPr>
          <a:xfrm>
            <a:off x="7215181" y="4297307"/>
            <a:ext cx="764991" cy="46785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統測 </a:t>
            </a:r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4/26-27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DA2D20F-D103-3069-0AFD-9E771E769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6" y="827604"/>
            <a:ext cx="3495788" cy="275786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C2DED0C-8320-0752-8681-9CDF42AC0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194" y="2415681"/>
            <a:ext cx="2370416" cy="276548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9312059-00A7-871D-D8E4-55DA447F8DAA}"/>
              </a:ext>
            </a:extLst>
          </p:cNvPr>
          <p:cNvSpPr/>
          <p:nvPr/>
        </p:nvSpPr>
        <p:spPr>
          <a:xfrm>
            <a:off x="98711" y="1543624"/>
            <a:ext cx="1011931" cy="127617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F32E0A7-0443-6443-C5A5-34DFC4CAD266}"/>
              </a:ext>
            </a:extLst>
          </p:cNvPr>
          <p:cNvSpPr/>
          <p:nvPr/>
        </p:nvSpPr>
        <p:spPr>
          <a:xfrm>
            <a:off x="1226105" y="2401707"/>
            <a:ext cx="2350771" cy="277945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肘形接點 10">
            <a:extLst>
              <a:ext uri="{FF2B5EF4-FFF2-40B4-BE49-F238E27FC236}">
                <a16:creationId xmlns:a16="http://schemas.microsoft.com/office/drawing/2014/main" id="{CD847549-9F4C-E1B8-1D43-F40CA13E1871}"/>
              </a:ext>
            </a:extLst>
          </p:cNvPr>
          <p:cNvCxnSpPr>
            <a:cxnSpLocks/>
            <a:endCxn id="15" idx="1"/>
          </p:cNvCxnSpPr>
          <p:nvPr/>
        </p:nvCxnSpPr>
        <p:spPr>
          <a:xfrm rot="16200000" flipH="1">
            <a:off x="301173" y="2866505"/>
            <a:ext cx="971640" cy="878224"/>
          </a:xfrm>
          <a:prstGeom prst="bentConnector2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7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21942" y="461665"/>
            <a:ext cx="5016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https://www.jctv.ntut.edu.tw/enter42/apply/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" y="0"/>
            <a:ext cx="20254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甄選入學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01" y="949943"/>
            <a:ext cx="8716591" cy="57634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877" y="2314706"/>
            <a:ext cx="2014712" cy="20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6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13" t="3942" r="3022" b="4471"/>
          <a:stretch/>
        </p:blipFill>
        <p:spPr>
          <a:xfrm>
            <a:off x="2407641" y="159391"/>
            <a:ext cx="8808441" cy="662730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" y="0"/>
            <a:ext cx="20254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甄選入學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11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63443"/>
            <a:ext cx="12192000" cy="560580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" y="0"/>
            <a:ext cx="202540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甄選入學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35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32312" y="370146"/>
            <a:ext cx="11527376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第一階段成績篩選：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共同科目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大倍率、專業科目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小倍率，篩選方式說明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629362" y="2749436"/>
            <a:ext cx="4455603" cy="3477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招生名額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人，從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倍率大者開始篩選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國文篩選倍率為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，從報名人員挑選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10=170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人國文級分高者。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英文篩選倍率為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，從這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170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人挑選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8=136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人英文級分高者。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數學篩選倍率為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，從這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136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人挑選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17*6=102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人數學級分高者。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專一專二篩選倍率同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，從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人挑選專一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級分和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高者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人。此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進入第二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階段。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r="16505"/>
          <a:stretch/>
        </p:blipFill>
        <p:spPr>
          <a:xfrm>
            <a:off x="0" y="1720778"/>
            <a:ext cx="7594883" cy="47763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30829" y="4278086"/>
            <a:ext cx="2554354" cy="4205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285184" y="2530929"/>
            <a:ext cx="3309700" cy="4082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629363" y="5984263"/>
            <a:ext cx="46730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000"/>
              </a:lnSpc>
            </a:pP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★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個校系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第一階段的篩選倍率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不同！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03218" y="6255397"/>
            <a:ext cx="1630836" cy="319506"/>
          </a:xfrm>
          <a:prstGeom prst="rect">
            <a:avLst/>
          </a:prstGeom>
          <a:noFill/>
          <a:ln w="38100">
            <a:solidFill>
              <a:srgbClr val="EE1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23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00211" y="889543"/>
            <a:ext cx="554634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第二階段指定項目甄試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2" y="2349305"/>
            <a:ext cx="11866756" cy="412426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220936" y="3771037"/>
            <a:ext cx="1353844" cy="230620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677189" y="3771037"/>
            <a:ext cx="5439267" cy="91707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85" y="2696763"/>
            <a:ext cx="2255716" cy="310923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3089610" y="2742262"/>
            <a:ext cx="536895" cy="58723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173108" y="2731183"/>
            <a:ext cx="31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1</a:t>
            </a:r>
            <a:endParaRPr lang="zh-TW" altLang="en-US" sz="3200" dirty="0"/>
          </a:p>
        </p:txBody>
      </p:sp>
      <p:sp>
        <p:nvSpPr>
          <p:cNvPr id="15" name="矩形 14"/>
          <p:cNvSpPr/>
          <p:nvPr/>
        </p:nvSpPr>
        <p:spPr>
          <a:xfrm>
            <a:off x="4677189" y="5527533"/>
            <a:ext cx="580324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專題實作、實習科目學習成果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技能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，佔比例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10%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學習歷程備審資料審查，佔比例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30%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4772338" y="4942405"/>
            <a:ext cx="313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3200" dirty="0"/>
          </a:p>
        </p:txBody>
      </p:sp>
      <p:sp>
        <p:nvSpPr>
          <p:cNvPr id="20" name="橢圓 19"/>
          <p:cNvSpPr/>
          <p:nvPr/>
        </p:nvSpPr>
        <p:spPr>
          <a:xfrm>
            <a:off x="4772338" y="3189982"/>
            <a:ext cx="536895" cy="58723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4855836" y="3178903"/>
            <a:ext cx="31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2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391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1506</Words>
  <Application>Microsoft Office PowerPoint</Application>
  <PresentationFormat>寬螢幕</PresentationFormat>
  <Paragraphs>311</Paragraphs>
  <Slides>26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40" baseType="lpstr">
      <vt:lpstr>Adobe 黑体 Std R</vt:lpstr>
      <vt:lpstr>Adobe 繁黑體 Std B</vt:lpstr>
      <vt:lpstr>等线</vt:lpstr>
      <vt:lpstr>MS UI Gothic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Times New Roman</vt:lpstr>
      <vt:lpstr>Wingdings</vt:lpstr>
      <vt:lpstr>Office 佈景主題</vt:lpstr>
      <vt:lpstr>PowerPoint 簡報</vt:lpstr>
      <vt:lpstr>  簡報大綱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學習歷程自述</vt:lpstr>
      <vt:lpstr>多元表現綜整心得</vt:lpstr>
      <vt:lpstr>PowerPoint 簡報</vt:lpstr>
      <vt:lpstr> 備審資料的準備(多元)</vt:lpstr>
      <vt:lpstr>寫作大補帖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205</cp:revision>
  <cp:lastPrinted>2023-10-27T04:01:48Z</cp:lastPrinted>
  <dcterms:created xsi:type="dcterms:W3CDTF">2023-10-26T01:07:01Z</dcterms:created>
  <dcterms:modified xsi:type="dcterms:W3CDTF">2025-03-25T02:36:47Z</dcterms:modified>
</cp:coreProperties>
</file>