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=""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4T15:46:11.175" idx="1">
    <p:pos x="3667" y="1125"/>
    <p:text>预览及使用此模板前先下载英文Segoe Script、中文新蒂小丸子小学版字体，预览效果会更加美观！</p:text>
    <p:extLst>
      <p:ext uri="{C676402C-5697-4E1C-873F-D02D1690AC5C}">
        <p15:threadingInfo xmlns=""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预览及使用此模板前先下载英文</a:t>
            </a:r>
            <a:r>
              <a:rPr lang="en-US" altLang="zh-CN" dirty="0" smtClean="0"/>
              <a:t>Segoe Script</a:t>
            </a:r>
            <a:r>
              <a:rPr lang="zh-CN" altLang="en-US" smtClean="0"/>
              <a:t>、中文新蒂小丸子小学版字体，预览效果会更加美观！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B0B2-25C2-465E-A81B-CA14DF5CFA1A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comments" Target="../comments/comment1.xml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703" y="3959037"/>
            <a:ext cx="4709848" cy="15969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83" y="724727"/>
            <a:ext cx="1630984" cy="1216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459" y="1289288"/>
            <a:ext cx="1343968" cy="10533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0453">
            <a:off x="8985798" y="2968493"/>
            <a:ext cx="2454985" cy="15166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375" y="3207166"/>
            <a:ext cx="1361250" cy="13162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224667" y="2368854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佛教生命禮儀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文化</a:t>
            </a:r>
            <a:endParaRPr lang="en-US" altLang="zh-TW" sz="4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探討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與電子繪本製作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40064" y="3961264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cap="all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應三乙 </a:t>
            </a:r>
            <a:r>
              <a:rPr lang="en-US" altLang="zh-TW" sz="2400" b="1" cap="all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26</a:t>
            </a:r>
            <a:r>
              <a:rPr lang="zh-TW" altLang="en-US" sz="2400" b="1" cap="all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號 </a:t>
            </a:r>
            <a:endParaRPr lang="en-US" altLang="zh-TW" sz="2400" b="1" cap="all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項曉悠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0427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8283" y="564102"/>
            <a:ext cx="394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  <a:endParaRPr lang="zh-CN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59" y="3736660"/>
            <a:ext cx="1392482" cy="2418522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1916641" y="2396066"/>
            <a:ext cx="3020536" cy="2650067"/>
            <a:chOff x="1916641" y="2396066"/>
            <a:chExt cx="3020536" cy="2650067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6641" y="2396066"/>
              <a:ext cx="3020536" cy="2650067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2518528" y="3382543"/>
              <a:ext cx="230747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4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課程簡介</a:t>
              </a:r>
            </a:p>
            <a:p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755038" y="2396066"/>
            <a:ext cx="3020536" cy="2650067"/>
            <a:chOff x="4755038" y="2396066"/>
            <a:chExt cx="3020536" cy="2650067"/>
          </a:xfrm>
        </p:grpSpPr>
        <p:pic>
          <p:nvPicPr>
            <p:cNvPr id="9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5038" y="2396066"/>
              <a:ext cx="3020536" cy="2650067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5315082" y="2978260"/>
              <a:ext cx="223651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 sz="4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自主</a:t>
              </a:r>
              <a:r>
                <a:rPr lang="zh-TW" altLang="en-US" sz="4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學習</a:t>
              </a:r>
              <a:endPara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zh-TW" altLang="en-US" sz="4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計畫</a:t>
              </a:r>
              <a:r>
                <a:rPr lang="zh-TW" altLang="en-US" sz="4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表</a:t>
              </a:r>
            </a:p>
            <a:p>
              <a:endPara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606241" y="2396064"/>
            <a:ext cx="3020536" cy="2650067"/>
            <a:chOff x="7606241" y="2396064"/>
            <a:chExt cx="3020536" cy="2650067"/>
          </a:xfrm>
        </p:grpSpPr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6241" y="2396064"/>
              <a:ext cx="3020536" cy="2650067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8049120" y="3348334"/>
              <a:ext cx="24929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TW" altLang="en-US" sz="3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危機與處理</a:t>
              </a:r>
            </a:p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750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6601" y="498395"/>
            <a:ext cx="630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課程簡介</a:t>
            </a:r>
            <a:endParaRPr lang="zh-CN" altLang="en-US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4147496" y="797386"/>
            <a:ext cx="2425255" cy="3083561"/>
            <a:chOff x="4881990" y="859723"/>
            <a:chExt cx="2425255" cy="3083561"/>
          </a:xfrm>
        </p:grpSpPr>
        <p:sp>
          <p:nvSpPr>
            <p:cNvPr id="6" name="任意多边形 16"/>
            <p:cNvSpPr>
              <a:spLocks noChangeArrowheads="1"/>
            </p:cNvSpPr>
            <p:nvPr/>
          </p:nvSpPr>
          <p:spPr bwMode="auto">
            <a:xfrm>
              <a:off x="5834918" y="859723"/>
              <a:ext cx="1472327" cy="1691897"/>
            </a:xfrm>
            <a:custGeom>
              <a:avLst/>
              <a:gdLst>
                <a:gd name="T0" fmla="*/ 0 w 2008628"/>
                <a:gd name="T1" fmla="*/ 873753 h 1747506"/>
                <a:gd name="T2" fmla="*/ 436877 w 2008628"/>
                <a:gd name="T3" fmla="*/ 0 h 1747506"/>
                <a:gd name="T4" fmla="*/ 1571752 w 2008628"/>
                <a:gd name="T5" fmla="*/ 0 h 1747506"/>
                <a:gd name="T6" fmla="*/ 2008628 w 2008628"/>
                <a:gd name="T7" fmla="*/ 873753 h 1747506"/>
                <a:gd name="T8" fmla="*/ 1571752 w 2008628"/>
                <a:gd name="T9" fmla="*/ 1747506 h 1747506"/>
                <a:gd name="T10" fmla="*/ 436877 w 2008628"/>
                <a:gd name="T11" fmla="*/ 1747506 h 1747506"/>
                <a:gd name="T12" fmla="*/ 0 w 2008628"/>
                <a:gd name="T13" fmla="*/ 873753 h 1747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8628"/>
                <a:gd name="T22" fmla="*/ 0 h 1747506"/>
                <a:gd name="T23" fmla="*/ 2008628 w 2008628"/>
                <a:gd name="T24" fmla="*/ 1747506 h 17475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pattFill prst="wdUpDiag">
              <a:fgClr>
                <a:srgbClr val="FF66CC"/>
              </a:fgClr>
              <a:bgClr>
                <a:srgbClr val="2B2B2B"/>
              </a:bgClr>
            </a:pattFill>
            <a:ln>
              <a:noFill/>
            </a:ln>
          </p:spPr>
          <p:txBody>
            <a:bodyPr lIns="394240" tIns="434931" rIns="394240" bIns="434931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3200">
                <a:solidFill>
                  <a:srgbClr val="FFFFFF"/>
                </a:solidFill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4881990" y="2308537"/>
              <a:ext cx="1548526" cy="1634747"/>
              <a:chOff x="6803765" y="2629727"/>
              <a:chExt cx="1548526" cy="1634747"/>
            </a:xfrm>
          </p:grpSpPr>
          <p:sp>
            <p:nvSpPr>
              <p:cNvPr id="7" name="任意多边形 19"/>
              <p:cNvSpPr>
                <a:spLocks noChangeArrowheads="1"/>
              </p:cNvSpPr>
              <p:nvPr/>
            </p:nvSpPr>
            <p:spPr bwMode="auto">
              <a:xfrm>
                <a:off x="6803765" y="2629727"/>
                <a:ext cx="1548526" cy="1634747"/>
              </a:xfrm>
              <a:custGeom>
                <a:avLst/>
                <a:gdLst>
                  <a:gd name="T0" fmla="*/ 0 w 2008628"/>
                  <a:gd name="T1" fmla="*/ 873753 h 1747506"/>
                  <a:gd name="T2" fmla="*/ 436877 w 2008628"/>
                  <a:gd name="T3" fmla="*/ 0 h 1747506"/>
                  <a:gd name="T4" fmla="*/ 1571752 w 2008628"/>
                  <a:gd name="T5" fmla="*/ 0 h 1747506"/>
                  <a:gd name="T6" fmla="*/ 2008628 w 2008628"/>
                  <a:gd name="T7" fmla="*/ 873753 h 1747506"/>
                  <a:gd name="T8" fmla="*/ 1571752 w 2008628"/>
                  <a:gd name="T9" fmla="*/ 1747506 h 1747506"/>
                  <a:gd name="T10" fmla="*/ 436877 w 2008628"/>
                  <a:gd name="T11" fmla="*/ 1747506 h 1747506"/>
                  <a:gd name="T12" fmla="*/ 0 w 2008628"/>
                  <a:gd name="T13" fmla="*/ 873753 h 17475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8628"/>
                  <a:gd name="T22" fmla="*/ 0 h 1747506"/>
                  <a:gd name="T23" fmla="*/ 2008628 w 2008628"/>
                  <a:gd name="T24" fmla="*/ 1747506 h 1747506"/>
                  <a:gd name="connsiteX0" fmla="*/ 1108269 w 2112581"/>
                  <a:gd name="connsiteY0" fmla="*/ 0 h 1747506"/>
                  <a:gd name="connsiteX1" fmla="*/ 2112582 w 2112581"/>
                  <a:gd name="connsiteY1" fmla="*/ 380083 h 1747506"/>
                  <a:gd name="connsiteX2" fmla="*/ 2112582 w 2112581"/>
                  <a:gd name="connsiteY2" fmla="*/ 1367424 h 1747506"/>
                  <a:gd name="connsiteX3" fmla="*/ 1108269 w 2112581"/>
                  <a:gd name="connsiteY3" fmla="*/ 1747506 h 1747506"/>
                  <a:gd name="connsiteX4" fmla="*/ 103956 w 2112581"/>
                  <a:gd name="connsiteY4" fmla="*/ 1367424 h 1747506"/>
                  <a:gd name="connsiteX5" fmla="*/ 0 w 2112581"/>
                  <a:gd name="connsiteY5" fmla="*/ 399759 h 1747506"/>
                  <a:gd name="connsiteX6" fmla="*/ 1108269 w 2112581"/>
                  <a:gd name="connsiteY6" fmla="*/ 0 h 1747506"/>
                  <a:gd name="connsiteX0" fmla="*/ 1108269 w 2112582"/>
                  <a:gd name="connsiteY0" fmla="*/ 0 h 1688478"/>
                  <a:gd name="connsiteX1" fmla="*/ 2112582 w 2112582"/>
                  <a:gd name="connsiteY1" fmla="*/ 380083 h 1688478"/>
                  <a:gd name="connsiteX2" fmla="*/ 2112582 w 2112582"/>
                  <a:gd name="connsiteY2" fmla="*/ 1367424 h 1688478"/>
                  <a:gd name="connsiteX3" fmla="*/ 1160247 w 2112582"/>
                  <a:gd name="connsiteY3" fmla="*/ 1688478 h 1688478"/>
                  <a:gd name="connsiteX4" fmla="*/ 103956 w 2112582"/>
                  <a:gd name="connsiteY4" fmla="*/ 1367424 h 1688478"/>
                  <a:gd name="connsiteX5" fmla="*/ 0 w 2112582"/>
                  <a:gd name="connsiteY5" fmla="*/ 399759 h 1688478"/>
                  <a:gd name="connsiteX6" fmla="*/ 1108269 w 2112582"/>
                  <a:gd name="connsiteY6" fmla="*/ 0 h 168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2582" h="1688478">
                    <a:moveTo>
                      <a:pt x="1108269" y="0"/>
                    </a:moveTo>
                    <a:lnTo>
                      <a:pt x="2112582" y="380083"/>
                    </a:lnTo>
                    <a:lnTo>
                      <a:pt x="2112582" y="1367424"/>
                    </a:lnTo>
                    <a:lnTo>
                      <a:pt x="1160247" y="1688478"/>
                    </a:lnTo>
                    <a:lnTo>
                      <a:pt x="103956" y="1367424"/>
                    </a:lnTo>
                    <a:lnTo>
                      <a:pt x="0" y="399759"/>
                    </a:lnTo>
                    <a:lnTo>
                      <a:pt x="1108269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99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94240" tIns="434931" rIns="394240" bIns="434931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zh-CN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69686" y="2846935"/>
                <a:ext cx="14166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</a:t>
                </a:r>
                <a:endPara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名稱</a:t>
                </a:r>
                <a:endParaRPr lang="zh-CN" altLang="en-US" sz="3600" b="1" dirty="0">
                  <a:solidFill>
                    <a:schemeClr val="bg1"/>
                  </a:solidFill>
                  <a:latin typeface="Segoe Script" panose="020B0504020000000003" pitchFamily="34" charset="0"/>
                </a:endParaRPr>
              </a:p>
            </p:txBody>
          </p:sp>
        </p:grp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29619" y="3125911"/>
            <a:ext cx="3794555" cy="2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pic>
        <p:nvPicPr>
          <p:cNvPr id="17" name="组合 29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35" y="4885266"/>
            <a:ext cx="1447198" cy="13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21458" y="2451033"/>
            <a:ext cx="34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佛教生命禮儀文化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探討與電子繪本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製作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5999109" y="2246200"/>
            <a:ext cx="2308587" cy="3109434"/>
            <a:chOff x="6725947" y="2364567"/>
            <a:chExt cx="2308587" cy="3109434"/>
          </a:xfrm>
        </p:grpSpPr>
        <p:sp>
          <p:nvSpPr>
            <p:cNvPr id="10" name="任意多边形 24"/>
            <p:cNvSpPr>
              <a:spLocks noChangeArrowheads="1"/>
            </p:cNvSpPr>
            <p:nvPr/>
          </p:nvSpPr>
          <p:spPr bwMode="auto">
            <a:xfrm>
              <a:off x="7562207" y="3782104"/>
              <a:ext cx="1472327" cy="1691897"/>
            </a:xfrm>
            <a:custGeom>
              <a:avLst/>
              <a:gdLst>
                <a:gd name="T0" fmla="*/ 0 w 2008628"/>
                <a:gd name="T1" fmla="*/ 873753 h 1747506"/>
                <a:gd name="T2" fmla="*/ 436877 w 2008628"/>
                <a:gd name="T3" fmla="*/ 0 h 1747506"/>
                <a:gd name="T4" fmla="*/ 1571752 w 2008628"/>
                <a:gd name="T5" fmla="*/ 0 h 1747506"/>
                <a:gd name="T6" fmla="*/ 2008628 w 2008628"/>
                <a:gd name="T7" fmla="*/ 873753 h 1747506"/>
                <a:gd name="T8" fmla="*/ 1571752 w 2008628"/>
                <a:gd name="T9" fmla="*/ 1747506 h 1747506"/>
                <a:gd name="T10" fmla="*/ 436877 w 2008628"/>
                <a:gd name="T11" fmla="*/ 1747506 h 1747506"/>
                <a:gd name="T12" fmla="*/ 0 w 2008628"/>
                <a:gd name="T13" fmla="*/ 873753 h 1747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8628"/>
                <a:gd name="T22" fmla="*/ 0 h 1747506"/>
                <a:gd name="T23" fmla="*/ 2008628 w 2008628"/>
                <a:gd name="T24" fmla="*/ 1747506 h 17475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pattFill prst="wdUpDiag">
              <a:fgClr>
                <a:schemeClr val="bg1"/>
              </a:fgClr>
              <a:bgClr>
                <a:srgbClr val="2B2B2B"/>
              </a:bgClr>
            </a:pattFill>
            <a:ln w="12700" cap="flat" cmpd="sng">
              <a:noFill/>
              <a:bevel/>
              <a:headEnd/>
              <a:tailEnd/>
            </a:ln>
          </p:spPr>
          <p:txBody>
            <a:bodyPr lIns="272320" tIns="313011" rIns="272320" bIns="313011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3600">
                <a:solidFill>
                  <a:srgbClr val="FFFFFF"/>
                </a:solidFill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6725947" y="2364567"/>
              <a:ext cx="1529476" cy="1634747"/>
              <a:chOff x="6725947" y="2364567"/>
              <a:chExt cx="1529476" cy="1634747"/>
            </a:xfrm>
          </p:grpSpPr>
          <p:sp>
            <p:nvSpPr>
              <p:cNvPr id="8" name="任意多边形 21"/>
              <p:cNvSpPr>
                <a:spLocks noChangeArrowheads="1"/>
              </p:cNvSpPr>
              <p:nvPr/>
            </p:nvSpPr>
            <p:spPr bwMode="auto">
              <a:xfrm>
                <a:off x="6725947" y="2364567"/>
                <a:ext cx="1529476" cy="1634747"/>
              </a:xfrm>
              <a:custGeom>
                <a:avLst/>
                <a:gdLst>
                  <a:gd name="T0" fmla="*/ 0 w 2008628"/>
                  <a:gd name="T1" fmla="*/ 873753 h 1747506"/>
                  <a:gd name="T2" fmla="*/ 436877 w 2008628"/>
                  <a:gd name="T3" fmla="*/ 0 h 1747506"/>
                  <a:gd name="T4" fmla="*/ 1571752 w 2008628"/>
                  <a:gd name="T5" fmla="*/ 0 h 1747506"/>
                  <a:gd name="T6" fmla="*/ 2008628 w 2008628"/>
                  <a:gd name="T7" fmla="*/ 873753 h 1747506"/>
                  <a:gd name="T8" fmla="*/ 1571752 w 2008628"/>
                  <a:gd name="T9" fmla="*/ 1747506 h 1747506"/>
                  <a:gd name="T10" fmla="*/ 436877 w 2008628"/>
                  <a:gd name="T11" fmla="*/ 1747506 h 1747506"/>
                  <a:gd name="T12" fmla="*/ 0 w 2008628"/>
                  <a:gd name="T13" fmla="*/ 873753 h 17475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8628"/>
                  <a:gd name="T22" fmla="*/ 0 h 1747506"/>
                  <a:gd name="T23" fmla="*/ 2008628 w 2008628"/>
                  <a:gd name="T24" fmla="*/ 1747506 h 1747506"/>
                  <a:gd name="connsiteX0" fmla="*/ 1004313 w 2086592"/>
                  <a:gd name="connsiteY0" fmla="*/ 0 h 1747506"/>
                  <a:gd name="connsiteX1" fmla="*/ 2086593 w 2086592"/>
                  <a:gd name="connsiteY1" fmla="*/ 380083 h 1747506"/>
                  <a:gd name="connsiteX2" fmla="*/ 2008626 w 2086592"/>
                  <a:gd name="connsiteY2" fmla="*/ 1367424 h 1747506"/>
                  <a:gd name="connsiteX3" fmla="*/ 1004313 w 2086592"/>
                  <a:gd name="connsiteY3" fmla="*/ 1747506 h 1747506"/>
                  <a:gd name="connsiteX4" fmla="*/ 0 w 2086592"/>
                  <a:gd name="connsiteY4" fmla="*/ 1367424 h 1747506"/>
                  <a:gd name="connsiteX5" fmla="*/ 0 w 2086592"/>
                  <a:gd name="connsiteY5" fmla="*/ 380083 h 1747506"/>
                  <a:gd name="connsiteX6" fmla="*/ 1004313 w 2086592"/>
                  <a:gd name="connsiteY6" fmla="*/ 0 h 1747506"/>
                  <a:gd name="connsiteX0" fmla="*/ 1004313 w 2086593"/>
                  <a:gd name="connsiteY0" fmla="*/ 0 h 1688478"/>
                  <a:gd name="connsiteX1" fmla="*/ 2086593 w 2086593"/>
                  <a:gd name="connsiteY1" fmla="*/ 321055 h 1688478"/>
                  <a:gd name="connsiteX2" fmla="*/ 2008626 w 2086593"/>
                  <a:gd name="connsiteY2" fmla="*/ 1308396 h 1688478"/>
                  <a:gd name="connsiteX3" fmla="*/ 1004313 w 2086593"/>
                  <a:gd name="connsiteY3" fmla="*/ 1688478 h 1688478"/>
                  <a:gd name="connsiteX4" fmla="*/ 0 w 2086593"/>
                  <a:gd name="connsiteY4" fmla="*/ 1308396 h 1688478"/>
                  <a:gd name="connsiteX5" fmla="*/ 0 w 2086593"/>
                  <a:gd name="connsiteY5" fmla="*/ 321055 h 1688478"/>
                  <a:gd name="connsiteX6" fmla="*/ 1004313 w 2086593"/>
                  <a:gd name="connsiteY6" fmla="*/ 0 h 168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6593" h="1688478">
                    <a:moveTo>
                      <a:pt x="1004313" y="0"/>
                    </a:moveTo>
                    <a:lnTo>
                      <a:pt x="2086593" y="321055"/>
                    </a:lnTo>
                    <a:lnTo>
                      <a:pt x="2008626" y="1308396"/>
                    </a:lnTo>
                    <a:lnTo>
                      <a:pt x="1004313" y="1688478"/>
                    </a:lnTo>
                    <a:lnTo>
                      <a:pt x="0" y="1308396"/>
                    </a:lnTo>
                    <a:lnTo>
                      <a:pt x="0" y="321055"/>
                    </a:lnTo>
                    <a:lnTo>
                      <a:pt x="100431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272320" tIns="313011" rIns="272320" bIns="313011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zh-C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917439" y="2581775"/>
                <a:ext cx="11079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</a:t>
                </a:r>
                <a:endPara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動機</a:t>
                </a:r>
                <a:endParaRPr lang="zh-TW" altLang="en-US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5244372" y="3668438"/>
            <a:ext cx="1472326" cy="1615697"/>
            <a:chOff x="7307245" y="3905315"/>
            <a:chExt cx="1472326" cy="1615697"/>
          </a:xfrm>
        </p:grpSpPr>
        <p:sp>
          <p:nvSpPr>
            <p:cNvPr id="9" name="任意多边形 22"/>
            <p:cNvSpPr>
              <a:spLocks noChangeArrowheads="1"/>
            </p:cNvSpPr>
            <p:nvPr/>
          </p:nvSpPr>
          <p:spPr bwMode="auto">
            <a:xfrm>
              <a:off x="7307245" y="3905315"/>
              <a:ext cx="1472326" cy="1615697"/>
            </a:xfrm>
            <a:custGeom>
              <a:avLst/>
              <a:gdLst>
                <a:gd name="T0" fmla="*/ 0 w 2008628"/>
                <a:gd name="T1" fmla="*/ 873753 h 1747506"/>
                <a:gd name="T2" fmla="*/ 436877 w 2008628"/>
                <a:gd name="T3" fmla="*/ 0 h 1747506"/>
                <a:gd name="T4" fmla="*/ 1571752 w 2008628"/>
                <a:gd name="T5" fmla="*/ 0 h 1747506"/>
                <a:gd name="T6" fmla="*/ 2008628 w 2008628"/>
                <a:gd name="T7" fmla="*/ 873753 h 1747506"/>
                <a:gd name="T8" fmla="*/ 1571752 w 2008628"/>
                <a:gd name="T9" fmla="*/ 1747506 h 1747506"/>
                <a:gd name="T10" fmla="*/ 436877 w 2008628"/>
                <a:gd name="T11" fmla="*/ 1747506 h 1747506"/>
                <a:gd name="T12" fmla="*/ 0 w 2008628"/>
                <a:gd name="T13" fmla="*/ 873753 h 1747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8628"/>
                <a:gd name="T22" fmla="*/ 0 h 1747506"/>
                <a:gd name="T23" fmla="*/ 2008628 w 2008628"/>
                <a:gd name="T24" fmla="*/ 1747506 h 1747506"/>
                <a:gd name="connsiteX0" fmla="*/ 1004313 w 2008625"/>
                <a:gd name="connsiteY0" fmla="*/ 0 h 1668801"/>
                <a:gd name="connsiteX1" fmla="*/ 2008626 w 2008625"/>
                <a:gd name="connsiteY1" fmla="*/ 380083 h 1668801"/>
                <a:gd name="connsiteX2" fmla="*/ 2008626 w 2008625"/>
                <a:gd name="connsiteY2" fmla="*/ 1367424 h 1668801"/>
                <a:gd name="connsiteX3" fmla="*/ 1004314 w 2008625"/>
                <a:gd name="connsiteY3" fmla="*/ 1668801 h 1668801"/>
                <a:gd name="connsiteX4" fmla="*/ 0 w 2008625"/>
                <a:gd name="connsiteY4" fmla="*/ 1367424 h 1668801"/>
                <a:gd name="connsiteX5" fmla="*/ 0 w 2008625"/>
                <a:gd name="connsiteY5" fmla="*/ 380083 h 1668801"/>
                <a:gd name="connsiteX6" fmla="*/ 1004313 w 2008625"/>
                <a:gd name="connsiteY6" fmla="*/ 0 h 1668801"/>
                <a:gd name="connsiteX0" fmla="*/ 1004313 w 2008626"/>
                <a:gd name="connsiteY0" fmla="*/ 0 h 1668801"/>
                <a:gd name="connsiteX1" fmla="*/ 2008626 w 2008626"/>
                <a:gd name="connsiteY1" fmla="*/ 380083 h 1668801"/>
                <a:gd name="connsiteX2" fmla="*/ 1956648 w 2008626"/>
                <a:gd name="connsiteY2" fmla="*/ 1367424 h 1668801"/>
                <a:gd name="connsiteX3" fmla="*/ 1004314 w 2008626"/>
                <a:gd name="connsiteY3" fmla="*/ 1668801 h 1668801"/>
                <a:gd name="connsiteX4" fmla="*/ 0 w 2008626"/>
                <a:gd name="connsiteY4" fmla="*/ 1367424 h 1668801"/>
                <a:gd name="connsiteX5" fmla="*/ 0 w 2008626"/>
                <a:gd name="connsiteY5" fmla="*/ 380083 h 1668801"/>
                <a:gd name="connsiteX6" fmla="*/ 1004313 w 2008626"/>
                <a:gd name="connsiteY6" fmla="*/ 0 h 16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6" h="1668801">
                  <a:moveTo>
                    <a:pt x="1004313" y="0"/>
                  </a:moveTo>
                  <a:lnTo>
                    <a:pt x="2008626" y="380083"/>
                  </a:lnTo>
                  <a:lnTo>
                    <a:pt x="1956648" y="1367424"/>
                  </a:lnTo>
                  <a:lnTo>
                    <a:pt x="1004314" y="1668801"/>
                  </a:lnTo>
                  <a:lnTo>
                    <a:pt x="0" y="1367424"/>
                  </a:lnTo>
                  <a:lnTo>
                    <a:pt x="0" y="380083"/>
                  </a:lnTo>
                  <a:lnTo>
                    <a:pt x="1004313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2582C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94240" tIns="434931" rIns="394240" bIns="434931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3200">
                <a:solidFill>
                  <a:srgbClr val="FFFFFF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490685" y="4112998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</a:t>
              </a:r>
              <a:endParaRPr lang="zh-TW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434767" y="3973029"/>
            <a:ext cx="59298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透過去圖書館尋找各式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相關資料的書籍、文獻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以及上網搜尋網路資料，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並閱讀許多繪本和電子書，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了解如何製作和需要注意哪些重點。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412438" y="611118"/>
            <a:ext cx="44935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本身對於宗教文化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方面很有興趣，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再加上以後申請學校時，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學校會希望看到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不一樣的東西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所以這是一個很好的機會，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讓我能夠更加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認識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喜歡的東西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更能夠做對未來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有所幫助的事。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985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70614" y="492668"/>
            <a:ext cx="62247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自主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學習計畫</a:t>
            </a:r>
            <a:r>
              <a:rPr lang="zh-TW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endParaRPr lang="zh-TW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16904" r="26403" b="45414"/>
          <a:stretch/>
        </p:blipFill>
        <p:spPr bwMode="auto">
          <a:xfrm>
            <a:off x="711197" y="2407178"/>
            <a:ext cx="6383868" cy="26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7037" r="18264" b="16913"/>
          <a:stretch/>
        </p:blipFill>
        <p:spPr bwMode="auto">
          <a:xfrm>
            <a:off x="6235701" y="1508331"/>
            <a:ext cx="5088468" cy="29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矩形 27"/>
          <p:cNvSpPr/>
          <p:nvPr/>
        </p:nvSpPr>
        <p:spPr>
          <a:xfrm>
            <a:off x="1904997" y="3076630"/>
            <a:ext cx="3996267" cy="18763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14588" r="13541" b="7778"/>
          <a:stretch/>
        </p:blipFill>
        <p:spPr bwMode="auto">
          <a:xfrm>
            <a:off x="6464301" y="2164292"/>
            <a:ext cx="4631268" cy="33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68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7284" r="26667" b="7531"/>
          <a:stretch/>
        </p:blipFill>
        <p:spPr bwMode="auto">
          <a:xfrm>
            <a:off x="778933" y="931336"/>
            <a:ext cx="6197600" cy="51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13467" y="897466"/>
            <a:ext cx="3928533" cy="11938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13467" y="2226733"/>
            <a:ext cx="3928533" cy="18203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13467" y="4148668"/>
            <a:ext cx="3928533" cy="109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77" y="880535"/>
            <a:ext cx="3268775" cy="43603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6250836" y="1549401"/>
            <a:ext cx="5150056" cy="3276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0432" r="3098" b="679"/>
          <a:stretch/>
        </p:blipFill>
        <p:spPr>
          <a:xfrm>
            <a:off x="7479984" y="1422400"/>
            <a:ext cx="2980268" cy="39400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46" y="807621"/>
            <a:ext cx="3007042" cy="53458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43" y="931335"/>
            <a:ext cx="3038790" cy="540229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89" y="1176867"/>
            <a:ext cx="3433444" cy="457999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77" y="1176867"/>
            <a:ext cx="3772111" cy="5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7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225439" y="4124708"/>
            <a:ext cx="3963106" cy="1380260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菱形 38"/>
          <p:cNvSpPr/>
          <p:nvPr/>
        </p:nvSpPr>
        <p:spPr>
          <a:xfrm>
            <a:off x="4278385" y="3578030"/>
            <a:ext cx="3963106" cy="1380260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68184" y="474133"/>
            <a:ext cx="4685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危機與處理</a:t>
            </a:r>
            <a:endParaRPr lang="zh-TW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4115715" y="2933965"/>
            <a:ext cx="3963106" cy="1380260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794558" y="2654117"/>
            <a:ext cx="3634873" cy="1391324"/>
            <a:chOff x="794558" y="2654117"/>
            <a:chExt cx="3634873" cy="1391324"/>
          </a:xfrm>
        </p:grpSpPr>
        <p:grpSp>
          <p:nvGrpSpPr>
            <p:cNvPr id="9" name="组合 8"/>
            <p:cNvGrpSpPr>
              <a:grpSpLocks/>
            </p:cNvGrpSpPr>
            <p:nvPr/>
          </p:nvGrpSpPr>
          <p:grpSpPr bwMode="auto">
            <a:xfrm flipH="1" flipV="1">
              <a:off x="3875931" y="3263206"/>
              <a:ext cx="553500" cy="360889"/>
              <a:chOff x="3271234" y="2343955"/>
              <a:chExt cx="965915" cy="386367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H="1">
                <a:off x="3760154" y="2730322"/>
                <a:ext cx="47699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773783" y="2343955"/>
                <a:ext cx="0" cy="38636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3271234" y="2343955"/>
                <a:ext cx="4889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/>
            <p:cNvGrpSpPr/>
            <p:nvPr/>
          </p:nvGrpSpPr>
          <p:grpSpPr>
            <a:xfrm>
              <a:off x="794558" y="2654117"/>
              <a:ext cx="3081373" cy="1391324"/>
              <a:chOff x="794558" y="2654117"/>
              <a:chExt cx="3081373" cy="1391324"/>
            </a:xfrm>
          </p:grpSpPr>
          <p:sp>
            <p:nvSpPr>
              <p:cNvPr id="35" name="圆角矩形 34"/>
              <p:cNvSpPr/>
              <p:nvPr/>
            </p:nvSpPr>
            <p:spPr bwMode="auto">
              <a:xfrm>
                <a:off x="794558" y="2654117"/>
                <a:ext cx="3081373" cy="1391324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069432" y="2965058"/>
                <a:ext cx="25316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TW" altLang="en-US" sz="4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實體繪</a:t>
                </a:r>
                <a:r>
                  <a:rPr lang="zh-TW" altLang="en-US" sz="44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本</a:t>
                </a:r>
                <a:endParaRPr lang="zh-TW" altLang="en-US" sz="4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55" name="群組 54"/>
          <p:cNvGrpSpPr/>
          <p:nvPr/>
        </p:nvGrpSpPr>
        <p:grpSpPr>
          <a:xfrm>
            <a:off x="8241491" y="2250066"/>
            <a:ext cx="3195453" cy="2018094"/>
            <a:chOff x="8241491" y="2250066"/>
            <a:chExt cx="3195453" cy="2018094"/>
          </a:xfrm>
        </p:grpSpPr>
        <p:cxnSp>
          <p:nvCxnSpPr>
            <p:cNvPr id="46" name="肘形接點 45"/>
            <p:cNvCxnSpPr>
              <a:stCxn id="39" idx="3"/>
            </p:cNvCxnSpPr>
            <p:nvPr/>
          </p:nvCxnSpPr>
          <p:spPr>
            <a:xfrm flipV="1">
              <a:off x="8241491" y="3641390"/>
              <a:ext cx="513042" cy="626770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群組 51"/>
            <p:cNvGrpSpPr/>
            <p:nvPr/>
          </p:nvGrpSpPr>
          <p:grpSpPr>
            <a:xfrm>
              <a:off x="8355571" y="2250066"/>
              <a:ext cx="3081373" cy="1391324"/>
              <a:chOff x="8355571" y="2250066"/>
              <a:chExt cx="3081373" cy="1391324"/>
            </a:xfrm>
          </p:grpSpPr>
          <p:sp>
            <p:nvSpPr>
              <p:cNvPr id="26" name="圆角矩形 25"/>
              <p:cNvSpPr/>
              <p:nvPr/>
            </p:nvSpPr>
            <p:spPr bwMode="auto">
              <a:xfrm>
                <a:off x="8355571" y="2250066"/>
                <a:ext cx="3081373" cy="1391324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8754533" y="2317951"/>
                <a:ext cx="223651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跟預期</a:t>
                </a:r>
                <a:r>
                  <a:rPr lang="zh-TW" altLang="en-US" sz="4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的</a:t>
                </a:r>
                <a:endParaRPr lang="en-US" altLang="zh-TW" sz="4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sz="4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有所</a:t>
                </a:r>
                <a:r>
                  <a:rPr lang="zh-TW" altLang="en-US" sz="4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差異</a:t>
                </a:r>
              </a:p>
            </p:txBody>
          </p:sp>
        </p:grpSp>
      </p:grpSp>
      <p:grpSp>
        <p:nvGrpSpPr>
          <p:cNvPr id="56" name="群組 55"/>
          <p:cNvGrpSpPr/>
          <p:nvPr/>
        </p:nvGrpSpPr>
        <p:grpSpPr>
          <a:xfrm>
            <a:off x="7467599" y="4807095"/>
            <a:ext cx="3969344" cy="1391324"/>
            <a:chOff x="7467599" y="4807095"/>
            <a:chExt cx="3969344" cy="1391324"/>
          </a:xfrm>
        </p:grpSpPr>
        <p:cxnSp>
          <p:nvCxnSpPr>
            <p:cNvPr id="43" name="肘形接點 42"/>
            <p:cNvCxnSpPr/>
            <p:nvPr/>
          </p:nvCxnSpPr>
          <p:spPr>
            <a:xfrm>
              <a:off x="7467599" y="5054599"/>
              <a:ext cx="887971" cy="567267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群組 52"/>
            <p:cNvGrpSpPr/>
            <p:nvPr/>
          </p:nvGrpSpPr>
          <p:grpSpPr>
            <a:xfrm>
              <a:off x="8355570" y="4807095"/>
              <a:ext cx="3081373" cy="1391324"/>
              <a:chOff x="8355570" y="4807095"/>
              <a:chExt cx="3081373" cy="1391324"/>
            </a:xfrm>
          </p:grpSpPr>
          <p:sp>
            <p:nvSpPr>
              <p:cNvPr id="41" name="圆角矩形 25"/>
              <p:cNvSpPr/>
              <p:nvPr/>
            </p:nvSpPr>
            <p:spPr bwMode="auto">
              <a:xfrm>
                <a:off x="8355570" y="4807095"/>
                <a:ext cx="3081373" cy="1391324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8880593" y="4902592"/>
                <a:ext cx="20313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改為</a:t>
                </a:r>
                <a:r>
                  <a:rPr lang="en-US" altLang="zh-TW" sz="3600" b="1" dirty="0" err="1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ppt</a:t>
                </a:r>
                <a:endParaRPr lang="en-US" altLang="zh-TW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電子繪本</a:t>
                </a:r>
                <a:endParaRPr lang="zh-TW" altLang="en-US" sz="3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11808" r="13598" b="9715"/>
          <a:stretch/>
        </p:blipFill>
        <p:spPr>
          <a:xfrm>
            <a:off x="1987864" y="1337947"/>
            <a:ext cx="3300798" cy="434482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7160" r="15625" b="13869"/>
          <a:stretch/>
        </p:blipFill>
        <p:spPr bwMode="auto">
          <a:xfrm>
            <a:off x="3328318" y="1415538"/>
            <a:ext cx="6048496" cy="44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18518" r="16736" b="13869"/>
          <a:stretch/>
        </p:blipFill>
        <p:spPr bwMode="auto">
          <a:xfrm>
            <a:off x="2997381" y="1518369"/>
            <a:ext cx="5575099" cy="41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790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  <p:bldP spid="25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03" y="3940299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1107">
            <a:off x="4168635" y="1581333"/>
            <a:ext cx="1248750" cy="97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227" y="2744143"/>
            <a:ext cx="1361250" cy="1316250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259" y="2404501"/>
            <a:ext cx="988253" cy="15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0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198</Words>
  <Application>Microsoft Office PowerPoint</Application>
  <PresentationFormat>自訂</PresentationFormat>
  <Paragraphs>45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項永忠</cp:lastModifiedBy>
  <cp:revision>37</cp:revision>
  <dcterms:created xsi:type="dcterms:W3CDTF">2015-08-19T07:17:53Z</dcterms:created>
  <dcterms:modified xsi:type="dcterms:W3CDTF">2021-12-15T13:52:02Z</dcterms:modified>
</cp:coreProperties>
</file>