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70" d="100"/>
          <a:sy n="170" d="100"/>
        </p:scale>
        <p:origin x="-1786" y="-17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.hyread.com.tw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hyread.cc/PTDJ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hyread.cc/PTDJ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ntledu.ebook.hyread.com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08531" y="2514600"/>
            <a:ext cx="8915399" cy="2262781"/>
          </a:xfrm>
        </p:spPr>
        <p:txBody>
          <a:bodyPr/>
          <a:lstStyle/>
          <a:p>
            <a:r>
              <a:rPr lang="zh-TW" altLang="en-US" dirty="0" smtClean="0"/>
              <a:t>國臺圖線上辦證與借閱說明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err="1" smtClean="0"/>
              <a:t>HyRead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ebook</a:t>
            </a:r>
            <a:r>
              <a:rPr lang="en-US" altLang="zh-TW" b="1" dirty="0"/>
              <a:t> </a:t>
            </a:r>
            <a:r>
              <a:rPr lang="en-US" altLang="zh-TW" dirty="0" smtClean="0"/>
              <a:t>- 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ebook.hyread.com.tw/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4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/>
              <a:t>線上辦</a:t>
            </a:r>
            <a:r>
              <a:rPr lang="zh-TW" altLang="en-US" dirty="0" smtClean="0"/>
              <a:t>證網址：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5553" y="749085"/>
            <a:ext cx="4201553" cy="448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TW" sz="2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zh-TW" sz="2400" dirty="0" smtClean="0">
                <a:solidFill>
                  <a:schemeClr val="tx1"/>
                </a:solidFill>
                <a:hlinkClick r:id="rId2"/>
              </a:rPr>
              <a:t>hyread.cc/PTDJG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3" y="1456766"/>
            <a:ext cx="10638023" cy="49171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83066" y="3091045"/>
            <a:ext cx="503214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請留意適用對象為未申辦過國臺圖借閱證之讀者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832412" y="4948519"/>
            <a:ext cx="164054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481172" y="4988860"/>
            <a:ext cx="645459" cy="18825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81062" y="490817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輸入身分證字號，確認是否已辦過證件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9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/>
              <a:t>線上辦</a:t>
            </a:r>
            <a:r>
              <a:rPr lang="zh-TW" altLang="en-US" dirty="0" smtClean="0"/>
              <a:t>證網址：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5553" y="749085"/>
            <a:ext cx="4201553" cy="448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TW" sz="2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altLang="zh-TW" sz="2400" dirty="0" smtClean="0">
                <a:solidFill>
                  <a:schemeClr val="tx1"/>
                </a:solidFill>
                <a:hlinkClick r:id="rId2"/>
              </a:rPr>
              <a:t>hyread.cc/PTDJG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4174" y="1599071"/>
            <a:ext cx="10609521" cy="4872068"/>
            <a:chOff x="1124174" y="1599071"/>
            <a:chExt cx="10609521" cy="48720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1"/>
            <a:stretch/>
          </p:blipFill>
          <p:spPr>
            <a:xfrm>
              <a:off x="1124174" y="1599071"/>
              <a:ext cx="10609521" cy="487206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172181" y="5806649"/>
              <a:ext cx="1561514" cy="646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5472953" y="3579416"/>
            <a:ext cx="57246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填寫個人資料，請留意：密碼預設值為電話號碼後四碼</a:t>
            </a:r>
            <a:endParaRPr lang="en-US" altLang="zh-TW" dirty="0" smtClean="0"/>
          </a:p>
          <a:p>
            <a:r>
              <a:rPr lang="zh-TW" altLang="en-US" dirty="0"/>
              <a:t>請</a:t>
            </a:r>
            <a:r>
              <a:rPr lang="zh-TW" altLang="en-US" dirty="0" smtClean="0"/>
              <a:t>務必填寫。若無住家電話，直接輸入手機號碼即可，</a:t>
            </a:r>
            <a:endParaRPr lang="en-US" altLang="zh-TW" dirty="0" smtClean="0"/>
          </a:p>
          <a:p>
            <a:r>
              <a:rPr lang="zh-TW" altLang="en-US" dirty="0"/>
              <a:t>不</a:t>
            </a:r>
            <a:r>
              <a:rPr lang="zh-TW" altLang="en-US" dirty="0" smtClean="0"/>
              <a:t>須標註任何符號。</a:t>
            </a:r>
            <a:endParaRPr lang="en-US" altLang="zh-TW" dirty="0" smtClean="0"/>
          </a:p>
        </p:txBody>
      </p:sp>
      <p:sp>
        <p:nvSpPr>
          <p:cNvPr id="9" name="向右箭號 8"/>
          <p:cNvSpPr/>
          <p:nvPr/>
        </p:nvSpPr>
        <p:spPr>
          <a:xfrm rot="17802941" flipV="1">
            <a:off x="5892352" y="4872500"/>
            <a:ext cx="1561452" cy="3902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75012" y="5852700"/>
            <a:ext cx="3153923" cy="40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線上資源搜尋（一）：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4613" y="1470212"/>
            <a:ext cx="6507414" cy="448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tx1"/>
                </a:solidFill>
                <a:hlinkClick r:id="rId2"/>
              </a:rPr>
              <a:t>https://ntledu.ebook.hyread.com.tw/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704845" y="1484280"/>
            <a:ext cx="1009025" cy="44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輸入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704845" y="2049539"/>
            <a:ext cx="1742889" cy="44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或</a:t>
            </a:r>
            <a:r>
              <a:rPr lang="zh-TW" altLang="en-US" sz="2400" dirty="0" smtClean="0">
                <a:solidFill>
                  <a:schemeClr val="tx1"/>
                </a:solidFill>
              </a:rPr>
              <a:t>網頁搜尋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22" y="2497774"/>
            <a:ext cx="7213331" cy="423669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70772" y="3784208"/>
            <a:ext cx="3107997" cy="281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1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線上資源搜尋（一）：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90" y="1507075"/>
            <a:ext cx="7910449" cy="5055089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2514002" y="1198324"/>
            <a:ext cx="10525505" cy="4852382"/>
            <a:chOff x="1545815" y="1303974"/>
            <a:chExt cx="10525505" cy="485238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l="45340"/>
            <a:stretch/>
          </p:blipFill>
          <p:spPr>
            <a:xfrm>
              <a:off x="5081652" y="2312612"/>
              <a:ext cx="6989668" cy="124611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9065227" y="3639778"/>
              <a:ext cx="2192184" cy="520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+mj-ea"/>
                  <a:ea typeface="+mj-ea"/>
                </a:rPr>
                <a:t>網站內容分類</a:t>
              </a:r>
              <a:r>
                <a:rPr lang="zh-TW" altLang="en-US" b="1" dirty="0">
                  <a:latin typeface="+mj-ea"/>
                  <a:ea typeface="+mj-ea"/>
                </a:rPr>
                <a:t>列表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962109" y="1303974"/>
              <a:ext cx="2168068" cy="520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ea"/>
                  <a:ea typeface="+mj-ea"/>
                </a:rPr>
                <a:t>輸入關鍵字查詢</a:t>
              </a: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10628819" y="1826811"/>
              <a:ext cx="0" cy="446517"/>
            </a:xfrm>
            <a:prstGeom prst="line">
              <a:avLst/>
            </a:prstGeom>
            <a:ln w="57150" cmpd="sng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0546285" y="2238504"/>
              <a:ext cx="156884" cy="156884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8878" y="2858966"/>
              <a:ext cx="5057775" cy="590550"/>
            </a:xfrm>
            <a:prstGeom prst="rect">
              <a:avLst/>
            </a:prstGeom>
          </p:spPr>
        </p:pic>
        <p:cxnSp>
          <p:nvCxnSpPr>
            <p:cNvPr id="21" name="直線接點 20"/>
            <p:cNvCxnSpPr/>
            <p:nvPr/>
          </p:nvCxnSpPr>
          <p:spPr>
            <a:xfrm>
              <a:off x="9967701" y="3477668"/>
              <a:ext cx="0" cy="180000"/>
            </a:xfrm>
            <a:prstGeom prst="line">
              <a:avLst/>
            </a:prstGeom>
            <a:ln w="57150" cmpd="sng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橢圓 21"/>
            <p:cNvSpPr/>
            <p:nvPr/>
          </p:nvSpPr>
          <p:spPr>
            <a:xfrm>
              <a:off x="9889259" y="3320785"/>
              <a:ext cx="156884" cy="156884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6221550" y="1821323"/>
              <a:ext cx="156884" cy="589511"/>
              <a:chOff x="6074980" y="1057895"/>
              <a:chExt cx="156884" cy="589511"/>
            </a:xfrm>
          </p:grpSpPr>
          <p:cxnSp>
            <p:nvCxnSpPr>
              <p:cNvPr id="33" name="直線接點 32"/>
              <p:cNvCxnSpPr/>
              <p:nvPr/>
            </p:nvCxnSpPr>
            <p:spPr>
              <a:xfrm>
                <a:off x="6153422" y="1057895"/>
                <a:ext cx="0" cy="553507"/>
              </a:xfrm>
              <a:prstGeom prst="line">
                <a:avLst/>
              </a:prstGeom>
              <a:ln w="57150" cmpd="sng">
                <a:solidFill>
                  <a:srgbClr val="C0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6074980" y="1490522"/>
                <a:ext cx="156884" cy="156884"/>
              </a:xfrm>
              <a:prstGeom prst="ellipse">
                <a:avLst/>
              </a:prstGeom>
              <a:solidFill>
                <a:schemeClr val="bg1"/>
              </a:solidFill>
              <a:ln w="57150" cmpd="sng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913093" y="1310770"/>
              <a:ext cx="1789856" cy="520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ea"/>
                  <a:ea typeface="+mj-ea"/>
                </a:rPr>
                <a:t>下載閱讀軟體</a:t>
              </a:r>
            </a:p>
          </p:txBody>
        </p:sp>
        <p:cxnSp>
          <p:nvCxnSpPr>
            <p:cNvPr id="25" name="直線接點 24"/>
            <p:cNvCxnSpPr>
              <a:endCxn id="27" idx="2"/>
            </p:cNvCxnSpPr>
            <p:nvPr/>
          </p:nvCxnSpPr>
          <p:spPr>
            <a:xfrm flipV="1">
              <a:off x="4508017" y="2550545"/>
              <a:ext cx="503226" cy="5768"/>
            </a:xfrm>
            <a:prstGeom prst="line">
              <a:avLst/>
            </a:prstGeom>
            <a:ln w="57150" cmpd="sng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1545815" y="1821323"/>
              <a:ext cx="3275911" cy="4335033"/>
              <a:chOff x="1331858" y="1647406"/>
              <a:chExt cx="2791766" cy="3812307"/>
            </a:xfrm>
          </p:grpSpPr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5507" y="1647406"/>
                <a:ext cx="2778117" cy="3812307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1331858" y="1647406"/>
                <a:ext cx="2791765" cy="3812307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>
            <a:xfrm>
              <a:off x="5011243" y="2472103"/>
              <a:ext cx="156884" cy="156884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343066" y="3558729"/>
              <a:ext cx="2192184" cy="520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+mj-ea"/>
                  <a:ea typeface="+mj-ea"/>
                </a:rPr>
                <a:t>使用說明</a:t>
              </a:r>
              <a:r>
                <a:rPr lang="en-US" altLang="zh-TW" b="1" dirty="0" smtClean="0">
                  <a:latin typeface="+mj-ea"/>
                  <a:ea typeface="+mj-ea"/>
                </a:rPr>
                <a:t>/</a:t>
              </a:r>
              <a:r>
                <a:rPr lang="zh-TW" altLang="en-US" b="1" dirty="0" smtClean="0">
                  <a:latin typeface="+mj-ea"/>
                  <a:ea typeface="+mj-ea"/>
                </a:rPr>
                <a:t>借閱規</a:t>
              </a:r>
              <a:r>
                <a:rPr lang="zh-TW" altLang="en-US" b="1" dirty="0">
                  <a:latin typeface="+mj-ea"/>
                  <a:ea typeface="+mj-ea"/>
                </a:rPr>
                <a:t>則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7030311" y="2831668"/>
              <a:ext cx="0" cy="709068"/>
            </a:xfrm>
            <a:prstGeom prst="line">
              <a:avLst/>
            </a:prstGeom>
            <a:ln w="57150" cmpd="sng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橢圓 29"/>
            <p:cNvSpPr/>
            <p:nvPr/>
          </p:nvSpPr>
          <p:spPr>
            <a:xfrm>
              <a:off x="6951869" y="2674785"/>
              <a:ext cx="156884" cy="156884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76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線上資源搜尋（</a:t>
            </a:r>
            <a:r>
              <a:rPr lang="zh-TW" altLang="en-US" dirty="0"/>
              <a:t>二</a:t>
            </a:r>
            <a:r>
              <a:rPr lang="zh-TW" altLang="en-US" dirty="0" smtClean="0"/>
              <a:t>）：使用</a:t>
            </a:r>
            <a:r>
              <a:rPr lang="en-US" altLang="zh-TW" dirty="0" err="1" smtClean="0"/>
              <a:t>HyRead</a:t>
            </a:r>
            <a:r>
              <a:rPr lang="en-US" altLang="zh-TW" dirty="0" smtClean="0"/>
              <a:t> 3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804" y="1428827"/>
            <a:ext cx="7087184" cy="513447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1398622" y="5347843"/>
            <a:ext cx="1728756" cy="540330"/>
          </a:xfrm>
          <a:prstGeom prst="rect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新增圖書館</a:t>
            </a:r>
            <a:endParaRPr lang="zh-TW" altLang="zh-TW" b="1" dirty="0">
              <a:latin typeface="+mj-ea"/>
              <a:ea typeface="+mj-ea"/>
            </a:endParaRPr>
          </a:p>
        </p:txBody>
      </p:sp>
      <p:cxnSp>
        <p:nvCxnSpPr>
          <p:cNvPr id="37" name="直線接點 36"/>
          <p:cNvCxnSpPr/>
          <p:nvPr/>
        </p:nvCxnSpPr>
        <p:spPr>
          <a:xfrm>
            <a:off x="2424405" y="5865057"/>
            <a:ext cx="0" cy="180000"/>
          </a:xfrm>
          <a:prstGeom prst="lin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38" name="橢圓 37"/>
          <p:cNvSpPr/>
          <p:nvPr/>
        </p:nvSpPr>
        <p:spPr>
          <a:xfrm>
            <a:off x="2345963" y="6012942"/>
            <a:ext cx="156884" cy="1568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dk1"/>
              </a:solidFill>
              <a:latin typeface="+mj-ea"/>
              <a:ea typeface="+mj-ea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31" y="2921526"/>
            <a:ext cx="2702171" cy="2696482"/>
          </a:xfrm>
          <a:prstGeom prst="rect">
            <a:avLst/>
          </a:prstGeom>
        </p:spPr>
      </p:pic>
      <p:sp>
        <p:nvSpPr>
          <p:cNvPr id="40" name="文字方塊 39"/>
          <p:cNvSpPr txBox="1"/>
          <p:nvPr/>
        </p:nvSpPr>
        <p:spPr>
          <a:xfrm>
            <a:off x="9222101" y="5680391"/>
            <a:ext cx="21868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掃描下載</a:t>
            </a:r>
            <a:r>
              <a:rPr lang="en-US" altLang="zh-TW" dirty="0" err="1" smtClean="0"/>
              <a:t>HyRead</a:t>
            </a:r>
            <a:r>
              <a:rPr lang="en-US" altLang="zh-TW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911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線上資源搜尋（</a:t>
            </a:r>
            <a:r>
              <a:rPr lang="zh-TW" altLang="en-US" dirty="0"/>
              <a:t>二</a:t>
            </a:r>
            <a:r>
              <a:rPr lang="zh-TW" altLang="en-US" dirty="0" smtClean="0"/>
              <a:t>）：使用</a:t>
            </a:r>
            <a:r>
              <a:rPr lang="en-US" altLang="zh-TW" dirty="0" err="1" smtClean="0"/>
              <a:t>HyRead</a:t>
            </a:r>
            <a:r>
              <a:rPr lang="en-US" altLang="zh-TW" dirty="0" smtClean="0"/>
              <a:t> 3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651" y="1507047"/>
            <a:ext cx="7055921" cy="51102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874853" y="4295216"/>
            <a:ext cx="2222205" cy="684889"/>
          </a:xfrm>
          <a:prstGeom prst="rect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+mj-ea"/>
                <a:ea typeface="+mj-ea"/>
              </a:rPr>
              <a:t>點選</a:t>
            </a:r>
            <a:r>
              <a:rPr lang="en-US" altLang="zh-TW" b="1" dirty="0" smtClean="0">
                <a:latin typeface="+mj-ea"/>
                <a:ea typeface="+mj-ea"/>
              </a:rPr>
              <a:t/>
            </a:r>
            <a:br>
              <a:rPr lang="en-US" altLang="zh-TW" b="1" dirty="0" smtClean="0">
                <a:latin typeface="+mj-ea"/>
                <a:ea typeface="+mj-ea"/>
              </a:rPr>
            </a:br>
            <a:r>
              <a:rPr lang="zh-TW" altLang="en-US" b="1" dirty="0" smtClean="0">
                <a:latin typeface="+mj-ea"/>
                <a:ea typeface="+mj-ea"/>
              </a:rPr>
              <a:t>國立臺灣圖書館</a:t>
            </a:r>
            <a:endParaRPr lang="zh-TW" altLang="zh-TW" b="1" dirty="0">
              <a:solidFill>
                <a:schemeClr val="dk1"/>
              </a:solidFill>
              <a:latin typeface="+mj-ea"/>
              <a:ea typeface="+mj-ea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960504" y="4121314"/>
            <a:ext cx="0" cy="180000"/>
          </a:xfrm>
          <a:prstGeom prst="lin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2" name="橢圓 11"/>
          <p:cNvSpPr/>
          <p:nvPr/>
        </p:nvSpPr>
        <p:spPr>
          <a:xfrm>
            <a:off x="3882064" y="3950224"/>
            <a:ext cx="156884" cy="1568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chemeClr val="dk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25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972" y="637557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線上資源搜尋（</a:t>
            </a:r>
            <a:r>
              <a:rPr lang="zh-TW" altLang="en-US" dirty="0"/>
              <a:t>二</a:t>
            </a:r>
            <a:r>
              <a:rPr lang="zh-TW" altLang="en-US" dirty="0" smtClean="0"/>
              <a:t>）：使用</a:t>
            </a:r>
            <a:r>
              <a:rPr lang="en-US" altLang="zh-TW" dirty="0" err="1" smtClean="0"/>
              <a:t>HyRead</a:t>
            </a:r>
            <a:r>
              <a:rPr lang="en-US" altLang="zh-TW" dirty="0" smtClean="0"/>
              <a:t> 3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816" y="1456348"/>
            <a:ext cx="7224958" cy="51782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759605" y="2068044"/>
            <a:ext cx="1029666" cy="540330"/>
          </a:xfrm>
          <a:prstGeom prst="rect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登入</a:t>
            </a:r>
            <a:endParaRPr lang="zh-TW" altLang="zh-TW" b="1" dirty="0">
              <a:latin typeface="+mj-ea"/>
              <a:ea typeface="+mj-ea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314865" y="1879372"/>
            <a:ext cx="0" cy="180000"/>
          </a:xfrm>
          <a:prstGeom prst="lin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4" name="橢圓 13"/>
          <p:cNvSpPr/>
          <p:nvPr/>
        </p:nvSpPr>
        <p:spPr>
          <a:xfrm>
            <a:off x="3236423" y="1722488"/>
            <a:ext cx="156884" cy="1568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946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36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37" y="5095018"/>
            <a:ext cx="2646672" cy="5328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91" y="2565285"/>
            <a:ext cx="5703400" cy="11386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721" y="2833848"/>
            <a:ext cx="1948482" cy="222683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529691" y="3770981"/>
            <a:ext cx="6087236" cy="954107"/>
          </a:xfrm>
          <a:prstGeom prst="rect">
            <a:avLst/>
          </a:prstGeom>
          <a:solidFill>
            <a:srgbClr val="F19464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客服專線：</a:t>
            </a:r>
            <a:r>
              <a:rPr lang="en-US" altLang="zh-TW" sz="2800" b="1" dirty="0" smtClean="0"/>
              <a:t>(02)2395-6966 #2555</a:t>
            </a:r>
          </a:p>
          <a:p>
            <a:r>
              <a:rPr lang="zh-TW" altLang="en-US" sz="2800" b="1" dirty="0"/>
              <a:t>客服</a:t>
            </a:r>
            <a:r>
              <a:rPr lang="zh-TW" altLang="en-US" sz="2800" b="1" dirty="0" smtClean="0"/>
              <a:t>信箱：</a:t>
            </a:r>
            <a:r>
              <a:rPr lang="en-US" altLang="zh-TW" sz="2800" b="1" dirty="0" smtClean="0"/>
              <a:t>service@hyread.com.tw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748118" y="712694"/>
            <a:ext cx="563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/>
              <a:t>閱讀，無所不在 陪你探索世界</a:t>
            </a:r>
            <a:endParaRPr lang="zh-TW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559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202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Century Gothic</vt:lpstr>
      <vt:lpstr>Wingdings 3</vt:lpstr>
      <vt:lpstr>絲縷</vt:lpstr>
      <vt:lpstr>國臺圖線上辦證與借閱說明</vt:lpstr>
      <vt:lpstr>線上辦證網址：</vt:lpstr>
      <vt:lpstr>線上辦證網址：</vt:lpstr>
      <vt:lpstr>線上資源搜尋（一）：</vt:lpstr>
      <vt:lpstr>線上資源搜尋（一）：</vt:lpstr>
      <vt:lpstr>線上資源搜尋（二）：使用HyRead 3 APP</vt:lpstr>
      <vt:lpstr>線上資源搜尋（二）：使用HyRead 3 APP</vt:lpstr>
      <vt:lpstr>線上資源搜尋（二）：使用HyRead 3 APP</vt:lpstr>
      <vt:lpstr>PowerPoint 簡報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國臺圖線上辦證與借閱說明</dc:title>
  <dc:creator>Z30-C</dc:creator>
  <cp:lastModifiedBy>user</cp:lastModifiedBy>
  <cp:revision>7</cp:revision>
  <dcterms:created xsi:type="dcterms:W3CDTF">2020-12-10T03:13:42Z</dcterms:created>
  <dcterms:modified xsi:type="dcterms:W3CDTF">2020-12-22T04:12:59Z</dcterms:modified>
</cp:coreProperties>
</file>