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Arimo" panose="02020500000000000000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87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6dfNhqov2ucrC/Ux6mhd0YxQE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>
        <p:guide orient="horz" pos="2198"/>
        <p:guide pos="38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803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作家比較近代的所以在找資料的時候會有較多侷限，也不會有參考的作品，大部分都要自己花時間研究和整理。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高三課業繁重，除了自己自主學習的時間還要額外抽空完成</a:t>
            </a:r>
            <a:endParaRPr sz="1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endParaRPr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>
            <a:spLocks noGrp="1"/>
          </p:cNvSpPr>
          <p:nvPr>
            <p:ph type="pic" idx="2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18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url.cc/qOg7d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3880963" y="5946370"/>
            <a:ext cx="4295775" cy="400050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761900" y="5978525"/>
            <a:ext cx="45339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貿三甲  陳心妤</a:t>
            </a:r>
            <a:endParaRPr sz="2000" b="1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1227716" y="4565832"/>
            <a:ext cx="1019603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自主學習-語文類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香港作家李明慧之人格與寫作風格關聯性初探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br>
              <a:rPr lang="zh-TW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solidFill>
                <a:srgbClr val="F7676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8" name="Google Shape;98;p1" descr="https://womany.net/cdn-cgi/image/w=800,fit=scale-down,f=auto/https:/castle.womany.net/images/content/pictures/77177/content_womany_bu_xiu__gong_zuo_qu_yu_1__fu_ben_14_1535620594-2230-34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8644" y="297257"/>
            <a:ext cx="6500414" cy="431465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195513" y="4903788"/>
            <a:ext cx="7800975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 dirty="0">
                <a:solidFill>
                  <a:srgbClr val="F76767"/>
                </a:solidFill>
                <a:latin typeface="Arimo"/>
                <a:ea typeface="Arimo"/>
                <a:cs typeface="Arimo"/>
                <a:sym typeface="Arimo"/>
              </a:rPr>
              <a:t>感謝聆聽</a:t>
            </a:r>
            <a:endParaRPr sz="6000" b="0" i="0" u="none" strike="noStrike" cap="none" dirty="0">
              <a:solidFill>
                <a:srgbClr val="F76767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4006573" y="5978525"/>
            <a:ext cx="4295775" cy="400050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Thanks for listening!!!</a:t>
            </a:r>
            <a:endParaRPr sz="2000" b="0" i="0" u="none" strike="noStrike" cap="none" dirty="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0" descr="謝謝標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799" y="237343"/>
            <a:ext cx="7159985" cy="477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561498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388143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3014663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2147888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0" y="623888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277600" y="603885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914400" y="244643"/>
            <a:ext cx="2209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rgbClr val="F76767"/>
                </a:solidFill>
                <a:latin typeface="Calibri"/>
                <a:ea typeface="Calibri"/>
                <a:cs typeface="Calibri"/>
                <a:sym typeface="Calibri"/>
              </a:rPr>
              <a:t>目錄</a:t>
            </a:r>
            <a:endParaRPr sz="6000" b="0" i="0" u="none" strike="noStrike" cap="none">
              <a:solidFill>
                <a:srgbClr val="F76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2"/>
          <p:cNvCxnSpPr/>
          <p:nvPr/>
        </p:nvCxnSpPr>
        <p:spPr>
          <a:xfrm>
            <a:off x="-198438" y="1924050"/>
            <a:ext cx="12590464" cy="0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11" name="Google Shape;111;p2"/>
          <p:cNvCxnSpPr/>
          <p:nvPr/>
        </p:nvCxnSpPr>
        <p:spPr>
          <a:xfrm>
            <a:off x="3790950" y="-74613"/>
            <a:ext cx="0" cy="7948613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12" name="Google Shape;112;p2"/>
          <p:cNvSpPr/>
          <p:nvPr/>
        </p:nvSpPr>
        <p:spPr>
          <a:xfrm>
            <a:off x="0" y="2147888"/>
            <a:ext cx="2647950" cy="728662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62050" y="3014663"/>
            <a:ext cx="2552700" cy="728662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0" y="3881438"/>
            <a:ext cx="2171700" cy="728662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4748213"/>
            <a:ext cx="3714750" cy="7286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409700" y="4748213"/>
            <a:ext cx="2305050" cy="728662"/>
          </a:xfrm>
          <a:prstGeom prst="rect">
            <a:avLst/>
          </a:prstGeom>
          <a:blipFill rotWithShape="1">
            <a:blip r:embed="rId6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0" y="5614988"/>
            <a:ext cx="2171700" cy="728662"/>
          </a:xfrm>
          <a:prstGeom prst="rect">
            <a:avLst/>
          </a:prstGeom>
          <a:blipFill rotWithShape="1">
            <a:blip r:embed="rId7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18" name="Google Shape;118;p2"/>
          <p:cNvSpPr/>
          <p:nvPr/>
        </p:nvSpPr>
        <p:spPr>
          <a:xfrm rot="235872">
            <a:off x="4845050" y="2281238"/>
            <a:ext cx="471488" cy="461962"/>
          </a:xfrm>
          <a:custGeom>
            <a:avLst/>
            <a:gdLst/>
            <a:ahLst/>
            <a:cxnLst/>
            <a:rect l="l" t="t" r="r" b="b"/>
            <a:pathLst>
              <a:path w="6128" h="6020" extrusionOk="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 rot="235872">
            <a:off x="4845050" y="3148013"/>
            <a:ext cx="471488" cy="461962"/>
          </a:xfrm>
          <a:custGeom>
            <a:avLst/>
            <a:gdLst/>
            <a:ahLst/>
            <a:cxnLst/>
            <a:rect l="l" t="t" r="r" b="b"/>
            <a:pathLst>
              <a:path w="6128" h="6020" extrusionOk="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235872">
            <a:off x="4838700" y="4022725"/>
            <a:ext cx="471488" cy="463550"/>
          </a:xfrm>
          <a:custGeom>
            <a:avLst/>
            <a:gdLst/>
            <a:ahLst/>
            <a:cxnLst/>
            <a:rect l="l" t="t" r="r" b="b"/>
            <a:pathLst>
              <a:path w="6128" h="6020" extrusionOk="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 rot="235872">
            <a:off x="4838700" y="4867275"/>
            <a:ext cx="471488" cy="461963"/>
          </a:xfrm>
          <a:custGeom>
            <a:avLst/>
            <a:gdLst/>
            <a:ahLst/>
            <a:cxnLst/>
            <a:rect l="l" t="t" r="r" b="b"/>
            <a:pathLst>
              <a:path w="6128" h="6020" extrusionOk="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 rot="235872">
            <a:off x="4845050" y="5748338"/>
            <a:ext cx="471488" cy="461962"/>
          </a:xfrm>
          <a:custGeom>
            <a:avLst/>
            <a:gdLst/>
            <a:ahLst/>
            <a:cxnLst/>
            <a:rect l="l" t="t" r="r" b="b"/>
            <a:pathLst>
              <a:path w="6128" h="6020" extrusionOk="0">
                <a:moveTo>
                  <a:pt x="4496" y="3755"/>
                </a:moveTo>
                <a:cubicBezTo>
                  <a:pt x="5089" y="5971"/>
                  <a:pt x="5089" y="5971"/>
                  <a:pt x="5089" y="5971"/>
                </a:cubicBezTo>
                <a:cubicBezTo>
                  <a:pt x="4496" y="6020"/>
                  <a:pt x="4367" y="5776"/>
                  <a:pt x="4237" y="5289"/>
                </a:cubicBezTo>
                <a:cubicBezTo>
                  <a:pt x="4065" y="4648"/>
                  <a:pt x="4065" y="4648"/>
                  <a:pt x="4065" y="4648"/>
                </a:cubicBezTo>
                <a:cubicBezTo>
                  <a:pt x="4065" y="5977"/>
                  <a:pt x="4065" y="5977"/>
                  <a:pt x="4065" y="5977"/>
                </a:cubicBezTo>
                <a:cubicBezTo>
                  <a:pt x="3916" y="5975"/>
                  <a:pt x="3916" y="5975"/>
                  <a:pt x="3916" y="5975"/>
                </a:cubicBezTo>
                <a:cubicBezTo>
                  <a:pt x="3502" y="5975"/>
                  <a:pt x="3418" y="5663"/>
                  <a:pt x="3418" y="5158"/>
                </a:cubicBezTo>
                <a:cubicBezTo>
                  <a:pt x="3419" y="4220"/>
                  <a:pt x="3419" y="4220"/>
                  <a:pt x="3419" y="4220"/>
                </a:cubicBezTo>
                <a:cubicBezTo>
                  <a:pt x="1799" y="3638"/>
                  <a:pt x="1799" y="3638"/>
                  <a:pt x="1799" y="3638"/>
                </a:cubicBezTo>
                <a:cubicBezTo>
                  <a:pt x="1785" y="3662"/>
                  <a:pt x="1785" y="3662"/>
                  <a:pt x="1785" y="3662"/>
                </a:cubicBezTo>
                <a:cubicBezTo>
                  <a:pt x="1781" y="3670"/>
                  <a:pt x="1778" y="3678"/>
                  <a:pt x="1773" y="3686"/>
                </a:cubicBezTo>
                <a:cubicBezTo>
                  <a:pt x="1698" y="3839"/>
                  <a:pt x="1624" y="3966"/>
                  <a:pt x="1554" y="4075"/>
                </a:cubicBezTo>
                <a:cubicBezTo>
                  <a:pt x="2062" y="5971"/>
                  <a:pt x="2062" y="5971"/>
                  <a:pt x="2062" y="5971"/>
                </a:cubicBezTo>
                <a:cubicBezTo>
                  <a:pt x="1469" y="6020"/>
                  <a:pt x="1340" y="5776"/>
                  <a:pt x="1209" y="5289"/>
                </a:cubicBezTo>
                <a:cubicBezTo>
                  <a:pt x="1065" y="4752"/>
                  <a:pt x="1065" y="4752"/>
                  <a:pt x="1065" y="4752"/>
                </a:cubicBezTo>
                <a:cubicBezTo>
                  <a:pt x="960" y="4898"/>
                  <a:pt x="895" y="5005"/>
                  <a:pt x="895" y="5164"/>
                </a:cubicBezTo>
                <a:cubicBezTo>
                  <a:pt x="895" y="5970"/>
                  <a:pt x="895" y="5970"/>
                  <a:pt x="895" y="5970"/>
                </a:cubicBezTo>
                <a:cubicBezTo>
                  <a:pt x="773" y="5977"/>
                  <a:pt x="773" y="5977"/>
                  <a:pt x="773" y="5977"/>
                </a:cubicBezTo>
                <a:cubicBezTo>
                  <a:pt x="441" y="5977"/>
                  <a:pt x="249" y="5861"/>
                  <a:pt x="249" y="5281"/>
                </a:cubicBezTo>
                <a:cubicBezTo>
                  <a:pt x="249" y="4636"/>
                  <a:pt x="249" y="4636"/>
                  <a:pt x="249" y="4636"/>
                </a:cubicBezTo>
                <a:cubicBezTo>
                  <a:pt x="333" y="4614"/>
                  <a:pt x="503" y="4533"/>
                  <a:pt x="546" y="4244"/>
                </a:cubicBezTo>
                <a:cubicBezTo>
                  <a:pt x="546" y="2613"/>
                  <a:pt x="546" y="2613"/>
                  <a:pt x="546" y="2613"/>
                </a:cubicBezTo>
                <a:cubicBezTo>
                  <a:pt x="232" y="2525"/>
                  <a:pt x="0" y="2237"/>
                  <a:pt x="0" y="1894"/>
                </a:cubicBezTo>
                <a:cubicBezTo>
                  <a:pt x="0" y="1482"/>
                  <a:pt x="334" y="1148"/>
                  <a:pt x="746" y="1148"/>
                </a:cubicBezTo>
                <a:cubicBezTo>
                  <a:pt x="1090" y="1148"/>
                  <a:pt x="1090" y="1148"/>
                  <a:pt x="1090" y="1148"/>
                </a:cubicBezTo>
                <a:cubicBezTo>
                  <a:pt x="1090" y="1351"/>
                  <a:pt x="1079" y="1645"/>
                  <a:pt x="746" y="1645"/>
                </a:cubicBezTo>
                <a:cubicBezTo>
                  <a:pt x="609" y="1646"/>
                  <a:pt x="498" y="1757"/>
                  <a:pt x="497" y="1894"/>
                </a:cubicBezTo>
                <a:cubicBezTo>
                  <a:pt x="498" y="2031"/>
                  <a:pt x="609" y="2142"/>
                  <a:pt x="746" y="2143"/>
                </a:cubicBezTo>
                <a:cubicBezTo>
                  <a:pt x="870" y="2143"/>
                  <a:pt x="870" y="2143"/>
                  <a:pt x="870" y="2143"/>
                </a:cubicBezTo>
                <a:cubicBezTo>
                  <a:pt x="3473" y="2132"/>
                  <a:pt x="3473" y="2132"/>
                  <a:pt x="3473" y="2132"/>
                </a:cubicBezTo>
                <a:cubicBezTo>
                  <a:pt x="3581" y="1924"/>
                  <a:pt x="3581" y="1924"/>
                  <a:pt x="3581" y="1924"/>
                </a:cubicBezTo>
                <a:cubicBezTo>
                  <a:pt x="4807" y="2374"/>
                  <a:pt x="4807" y="2374"/>
                  <a:pt x="4807" y="2374"/>
                </a:cubicBezTo>
                <a:lnTo>
                  <a:pt x="4496" y="3755"/>
                </a:lnTo>
                <a:close/>
                <a:moveTo>
                  <a:pt x="6046" y="1079"/>
                </a:moveTo>
                <a:cubicBezTo>
                  <a:pt x="5055" y="709"/>
                  <a:pt x="5055" y="709"/>
                  <a:pt x="5055" y="709"/>
                </a:cubicBezTo>
                <a:cubicBezTo>
                  <a:pt x="4860" y="127"/>
                  <a:pt x="4860" y="127"/>
                  <a:pt x="4860" y="127"/>
                </a:cubicBezTo>
                <a:cubicBezTo>
                  <a:pt x="4759" y="127"/>
                  <a:pt x="4694" y="188"/>
                  <a:pt x="4665" y="353"/>
                </a:cubicBezTo>
                <a:cubicBezTo>
                  <a:pt x="4526" y="4"/>
                  <a:pt x="4526" y="4"/>
                  <a:pt x="4526" y="4"/>
                </a:cubicBezTo>
                <a:cubicBezTo>
                  <a:pt x="4401" y="4"/>
                  <a:pt x="4322" y="69"/>
                  <a:pt x="4291" y="253"/>
                </a:cubicBezTo>
                <a:cubicBezTo>
                  <a:pt x="4209" y="727"/>
                  <a:pt x="4209" y="727"/>
                  <a:pt x="4209" y="727"/>
                </a:cubicBezTo>
                <a:cubicBezTo>
                  <a:pt x="3700" y="1697"/>
                  <a:pt x="3700" y="1697"/>
                  <a:pt x="3700" y="1697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3578" y="1928"/>
                  <a:pt x="3578" y="1928"/>
                  <a:pt x="3578" y="1928"/>
                </a:cubicBezTo>
                <a:cubicBezTo>
                  <a:pt x="3700" y="1702"/>
                  <a:pt x="3700" y="1702"/>
                  <a:pt x="3700" y="1702"/>
                </a:cubicBezTo>
                <a:cubicBezTo>
                  <a:pt x="4862" y="2129"/>
                  <a:pt x="4862" y="2129"/>
                  <a:pt x="4862" y="2129"/>
                </a:cubicBezTo>
                <a:cubicBezTo>
                  <a:pt x="4926" y="1849"/>
                  <a:pt x="4926" y="1849"/>
                  <a:pt x="4926" y="1849"/>
                </a:cubicBezTo>
                <a:cubicBezTo>
                  <a:pt x="4926" y="1849"/>
                  <a:pt x="5394" y="1849"/>
                  <a:pt x="5545" y="1849"/>
                </a:cubicBezTo>
                <a:cubicBezTo>
                  <a:pt x="5796" y="1849"/>
                  <a:pt x="5906" y="1741"/>
                  <a:pt x="6041" y="1375"/>
                </a:cubicBezTo>
                <a:cubicBezTo>
                  <a:pt x="6111" y="1239"/>
                  <a:pt x="6111" y="1239"/>
                  <a:pt x="6111" y="1239"/>
                </a:cubicBezTo>
                <a:cubicBezTo>
                  <a:pt x="6128" y="1169"/>
                  <a:pt x="6109" y="1089"/>
                  <a:pt x="6046" y="1079"/>
                </a:cubicBezTo>
                <a:close/>
              </a:path>
            </a:pathLst>
          </a:cu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829300" y="2235200"/>
            <a:ext cx="44386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宗旨與目的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5829300" y="3117850"/>
            <a:ext cx="44386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自主學習計畫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829300" y="4005263"/>
            <a:ext cx="44386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書本介紹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5829300" y="4851400"/>
            <a:ext cx="443865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課程成果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829300" y="5732463"/>
            <a:ext cx="44386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課程省思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cxnSp>
        <p:nvCxnSpPr>
          <p:cNvPr id="134" name="Google Shape;134;p3"/>
          <p:cNvCxnSpPr/>
          <p:nvPr/>
        </p:nvCxnSpPr>
        <p:spPr>
          <a:xfrm>
            <a:off x="-198438" y="1250950"/>
            <a:ext cx="12590464" cy="1588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35" name="Google Shape;135;p3"/>
          <p:cNvCxnSpPr/>
          <p:nvPr/>
        </p:nvCxnSpPr>
        <p:spPr>
          <a:xfrm>
            <a:off x="3213100" y="0"/>
            <a:ext cx="0" cy="7948613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6" name="Google Shape;136;p3"/>
          <p:cNvSpPr/>
          <p:nvPr/>
        </p:nvSpPr>
        <p:spPr>
          <a:xfrm>
            <a:off x="639762" y="429309"/>
            <a:ext cx="25733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宗旨與目的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9050" y="1419225"/>
            <a:ext cx="1782763" cy="161925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901825" y="2611438"/>
            <a:ext cx="1165225" cy="20716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0" name="Google Shape;140;p3"/>
          <p:cNvSpPr/>
          <p:nvPr/>
        </p:nvSpPr>
        <p:spPr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-33338" y="4785057"/>
            <a:ext cx="1276351" cy="1887538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2" name="Google Shape;142;p3"/>
          <p:cNvSpPr/>
          <p:nvPr/>
        </p:nvSpPr>
        <p:spPr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3" name="Google Shape;143;p3"/>
          <p:cNvSpPr/>
          <p:nvPr/>
        </p:nvSpPr>
        <p:spPr>
          <a:xfrm rot="-5400000">
            <a:off x="1717675" y="5313363"/>
            <a:ext cx="903288" cy="1782762"/>
          </a:xfrm>
          <a:prstGeom prst="rect">
            <a:avLst/>
          </a:prstGeom>
          <a:blipFill rotWithShape="0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569916" y="1981421"/>
            <a:ext cx="802518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541E"/>
              </a:buClr>
              <a:buSzPts val="2800"/>
              <a:buFont typeface="Noto Sans Symbols"/>
              <a:buChar char="●"/>
            </a:pPr>
            <a:r>
              <a:rPr lang="zh-TW" sz="2800" b="1" i="0" u="none" strike="noStrike" cap="none" dirty="0">
                <a:solidFill>
                  <a:srgbClr val="A2541E"/>
                </a:solidFill>
                <a:latin typeface="Arial"/>
                <a:ea typeface="Arial"/>
                <a:cs typeface="Arial"/>
                <a:sym typeface="Arial"/>
              </a:rPr>
              <a:t>宗旨</a:t>
            </a:r>
            <a:endParaRPr sz="2800" b="1" i="0" u="none" strike="noStrike" cap="none" dirty="0">
              <a:solidFill>
                <a:srgbClr val="A254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「討厭世界總讓好人受委屈，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喜歡世界即是是受委屈也依然很多好人」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這是我當初喜歡上李明慧作家的一段文字，從他的文字裡總是能獲得一些安慰的能量。而我也藉由這次自主學習的機會來探究他的作品並進行人格分析。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541E"/>
              </a:buClr>
              <a:buSzPts val="2800"/>
              <a:buFont typeface="Noto Sans Symbols"/>
              <a:buChar char="●"/>
            </a:pPr>
            <a:r>
              <a:rPr lang="zh-TW" sz="2800" b="1" i="0" u="none" strike="noStrike" cap="none" dirty="0">
                <a:solidFill>
                  <a:srgbClr val="A2541E"/>
                </a:solidFill>
                <a:latin typeface="Arial"/>
                <a:ea typeface="Arial"/>
                <a:cs typeface="Arial"/>
                <a:sym typeface="Arial"/>
              </a:rPr>
              <a:t>目的</a:t>
            </a:r>
            <a:endParaRPr sz="2800" b="1" i="0" u="none" strike="noStrike" cap="none" dirty="0">
              <a:solidFill>
                <a:srgbClr val="A254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以小論文的方式呈現再自行投稿至中學生網站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cxnSp>
        <p:nvCxnSpPr>
          <p:cNvPr id="150" name="Google Shape;150;p4"/>
          <p:cNvCxnSpPr/>
          <p:nvPr/>
        </p:nvCxnSpPr>
        <p:spPr>
          <a:xfrm>
            <a:off x="-198438" y="1250950"/>
            <a:ext cx="12590464" cy="1588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/>
          <p:nvPr/>
        </p:nvCxnSpPr>
        <p:spPr>
          <a:xfrm>
            <a:off x="8781084" y="-497406"/>
            <a:ext cx="0" cy="7948613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52" name="Google Shape;152;p4"/>
          <p:cNvSpPr/>
          <p:nvPr/>
        </p:nvSpPr>
        <p:spPr>
          <a:xfrm>
            <a:off x="295313" y="1846313"/>
            <a:ext cx="825492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類別:人文社會科學探究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主題:香港作家李明慧之人格與寫作風格關聯性初探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目標: </a:t>
            </a:r>
            <a:r>
              <a:rPr lang="zh-TW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1.作品分析</a:t>
            </a:r>
            <a:endParaRPr sz="2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《與自己和好如初》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《想把餘生的溫柔都給你》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《你的少年念想》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《所有溫柔都是你的隱喻》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2.以16型人格分析</a:t>
            </a:r>
            <a:endParaRPr sz="2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45719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邁爾斯-布里格斯性格分類法(MBTI)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8671699" y="178304"/>
            <a:ext cx="36375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自主學習計畫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0218737" y="1302594"/>
            <a:ext cx="1782762" cy="1620837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8940799" y="1308944"/>
            <a:ext cx="1163638" cy="1074737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8943974" y="2528144"/>
            <a:ext cx="1163638" cy="20716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7" name="Google Shape;157;p4"/>
          <p:cNvSpPr/>
          <p:nvPr/>
        </p:nvSpPr>
        <p:spPr>
          <a:xfrm rot="-5400000">
            <a:off x="10316368" y="2938512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0839449" y="4695081"/>
            <a:ext cx="1279525" cy="1887538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59" name="Google Shape;159;p4"/>
          <p:cNvSpPr/>
          <p:nvPr/>
        </p:nvSpPr>
        <p:spPr>
          <a:xfrm rot="-5400000">
            <a:off x="9401174" y="4234706"/>
            <a:ext cx="860425" cy="1781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0" name="Google Shape;160;p4"/>
          <p:cNvSpPr/>
          <p:nvPr/>
        </p:nvSpPr>
        <p:spPr>
          <a:xfrm rot="-5400000">
            <a:off x="9380537" y="5252293"/>
            <a:ext cx="901700" cy="1781175"/>
          </a:xfrm>
          <a:prstGeom prst="rect">
            <a:avLst/>
          </a:prstGeom>
          <a:blipFill rotWithShape="0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-306388" y="281301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604838" y="54691"/>
            <a:ext cx="31020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書本介紹</a:t>
            </a:r>
            <a:endParaRPr sz="36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470181" y="4410638"/>
            <a:ext cx="249066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《與自己和好如初》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 dirty="0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圍繞在失去、愛人、遺憾、愛和痛苦、相遇和錯過的短篇故事集。</a:t>
            </a:r>
            <a:endParaRPr sz="2000" b="0" i="0" u="none" strike="noStrike" cap="none" dirty="0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364962" y="1011715"/>
            <a:ext cx="241666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《你的少年念想》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收錄不朽作家青春10多年來的故事，以感情、家人、朋友和課業為主軸。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 descr="博客來-與自己和好如初（精美雙書封設計）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368" y="768947"/>
            <a:ext cx="3573767" cy="357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想把餘生的溫柔都給你-城邦讀書花園網路書店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4274" y="54691"/>
            <a:ext cx="2525091" cy="36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906" y="2944093"/>
            <a:ext cx="6942779" cy="364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47041" y="2944093"/>
            <a:ext cx="3644960" cy="364496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/>
          <p:nvPr/>
        </p:nvSpPr>
        <p:spPr>
          <a:xfrm>
            <a:off x="8892955" y="1232734"/>
            <a:ext cx="29738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《所有溫柔都是你的隱喻》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青春、旅程、愛人、失去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和時間，講述著失去與遺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憾的故事。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5919064" y="4394579"/>
            <a:ext cx="297389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《想把餘生的溫柔都給你》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透過35篇散文分享自身難堪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又脆弱的故事，以晴、風、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>
                <a:solidFill>
                  <a:srgbClr val="0A131F"/>
                </a:solidFill>
                <a:latin typeface="Arial"/>
                <a:ea typeface="Arial"/>
                <a:cs typeface="Arial"/>
                <a:sym typeface="Arial"/>
              </a:rPr>
              <a:t>雨、雲、為中心撰寫</a:t>
            </a:r>
            <a:endParaRPr sz="1800" b="0" i="0" u="none" strike="noStrike" cap="none">
              <a:solidFill>
                <a:srgbClr val="0A131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95313" y="1846313"/>
            <a:ext cx="825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8682841" y="173721"/>
            <a:ext cx="3543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目前課程成果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45AF4B-1FEB-4615-B2B5-39886BDA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32" y="0"/>
            <a:ext cx="708334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295313" y="1846313"/>
            <a:ext cx="825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750294" y="173721"/>
            <a:ext cx="31754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目前課程成果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261712-7B67-4F6E-97DF-BC630957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2" y="716303"/>
            <a:ext cx="10813774" cy="5158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/>
          <p:nvPr/>
        </p:nvSpPr>
        <p:spPr>
          <a:xfrm>
            <a:off x="11595100" y="368300"/>
            <a:ext cx="914400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295313" y="1846313"/>
            <a:ext cx="82549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sz="2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8682841" y="173721"/>
            <a:ext cx="3543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目前課程成果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B5F46E-2DF8-4770-8584-DFD8CEF2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038"/>
            <a:ext cx="11300791" cy="5414962"/>
          </a:xfrm>
          <a:prstGeom prst="rect">
            <a:avLst/>
          </a:prstGeom>
        </p:spPr>
      </p:pic>
      <p:sp>
        <p:nvSpPr>
          <p:cNvPr id="8" name="Google Shape;191;p7">
            <a:extLst>
              <a:ext uri="{FF2B5EF4-FFF2-40B4-BE49-F238E27FC236}">
                <a16:creationId xmlns:a16="http://schemas.microsoft.com/office/drawing/2014/main" id="{3679A890-ECBE-43BD-81B2-953CE34C128D}"/>
              </a:ext>
            </a:extLst>
          </p:cNvPr>
          <p:cNvSpPr/>
          <p:nvPr/>
        </p:nvSpPr>
        <p:spPr>
          <a:xfrm>
            <a:off x="8469865" y="5874857"/>
            <a:ext cx="3582433" cy="646290"/>
          </a:xfrm>
          <a:prstGeom prst="rect">
            <a:avLst/>
          </a:prstGeom>
          <a:solidFill>
            <a:srgbClr val="E7A97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可下載點擊觀看</a:t>
            </a:r>
            <a:endParaRPr lang="en-US" altLang="zh-TW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https://reurl.cc/qOg7dg</a:t>
            </a:r>
            <a:endParaRPr lang="en-US"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4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/>
          <p:nvPr/>
        </p:nvSpPr>
        <p:spPr>
          <a:xfrm>
            <a:off x="-306388" y="623888"/>
            <a:ext cx="911226" cy="25717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11595100" y="5945188"/>
            <a:ext cx="914400" cy="255587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cxnSp>
        <p:nvCxnSpPr>
          <p:cNvPr id="199" name="Google Shape;199;p9"/>
          <p:cNvCxnSpPr/>
          <p:nvPr/>
        </p:nvCxnSpPr>
        <p:spPr>
          <a:xfrm>
            <a:off x="-198438" y="1250950"/>
            <a:ext cx="12590464" cy="1588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00" name="Google Shape;200;p9"/>
          <p:cNvCxnSpPr/>
          <p:nvPr/>
        </p:nvCxnSpPr>
        <p:spPr>
          <a:xfrm>
            <a:off x="3213100" y="0"/>
            <a:ext cx="0" cy="7948613"/>
          </a:xfrm>
          <a:prstGeom prst="straightConnector1">
            <a:avLst/>
          </a:prstGeom>
          <a:noFill/>
          <a:ln w="19050" cap="flat" cmpd="sng">
            <a:solidFill>
              <a:srgbClr val="F76767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01" name="Google Shape;201;p9"/>
          <p:cNvSpPr/>
          <p:nvPr/>
        </p:nvSpPr>
        <p:spPr>
          <a:xfrm>
            <a:off x="639762" y="429309"/>
            <a:ext cx="25733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課程省思</a:t>
            </a:r>
            <a:endParaRPr sz="36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19050" y="1419225"/>
            <a:ext cx="1782763" cy="161925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1901825" y="1427163"/>
            <a:ext cx="1165225" cy="1076325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1901825" y="2611438"/>
            <a:ext cx="1165225" cy="20716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5" name="Google Shape;205;p9"/>
          <p:cNvSpPr/>
          <p:nvPr/>
        </p:nvSpPr>
        <p:spPr>
          <a:xfrm rot="-5400000">
            <a:off x="140494" y="3021806"/>
            <a:ext cx="1539875" cy="1782763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-33338" y="4785057"/>
            <a:ext cx="1276351" cy="1887538"/>
          </a:xfrm>
          <a:prstGeom prst="rect">
            <a:avLst/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7" name="Google Shape;207;p9"/>
          <p:cNvSpPr/>
          <p:nvPr/>
        </p:nvSpPr>
        <p:spPr>
          <a:xfrm rot="-5400000">
            <a:off x="1739106" y="4315620"/>
            <a:ext cx="860425" cy="1782762"/>
          </a:xfrm>
          <a:prstGeom prst="rect">
            <a:avLst/>
          </a:prstGeom>
          <a:solidFill>
            <a:srgbClr val="F767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8" name="Google Shape;208;p9"/>
          <p:cNvSpPr/>
          <p:nvPr/>
        </p:nvSpPr>
        <p:spPr>
          <a:xfrm rot="-5400000">
            <a:off x="1717675" y="5313363"/>
            <a:ext cx="903288" cy="1782762"/>
          </a:xfrm>
          <a:prstGeom prst="rect">
            <a:avLst/>
          </a:prstGeom>
          <a:blipFill rotWithShape="0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3411250" y="1409656"/>
            <a:ext cx="8088847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A2541E"/>
                </a:solidFill>
                <a:latin typeface="Arial"/>
                <a:ea typeface="Arial"/>
                <a:cs typeface="Arial"/>
                <a:sym typeface="Arial"/>
              </a:rPr>
              <a:t>1.遇到的困難</a:t>
            </a:r>
            <a:endParaRPr sz="2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作家比較近代的所以在找資料的時候會有較多侷限，也不會有參考的作品，大部分都要自己花時間研究和整理。</a:t>
            </a:r>
            <a:endParaRPr sz="2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●"/>
            </a:pPr>
            <a:r>
              <a:rPr lang="zh-TW" sz="2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高三課業繁重，除了自己自主學習的時間還要額外抽空完成</a:t>
            </a:r>
            <a:endParaRPr sz="18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A2541E"/>
                </a:solidFill>
                <a:latin typeface="Arial"/>
                <a:ea typeface="Arial"/>
                <a:cs typeface="Arial"/>
                <a:sym typeface="Arial"/>
              </a:rPr>
              <a:t> 2.感想</a:t>
            </a:r>
            <a:endParaRPr sz="2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我覺得這次做自主學習是個不錯的體驗，要獨立去完成作品還要自行去研究分析，對我而言是個很大挑戰，而且進度往往不如預期完成會感到有些挫折，希望下學期能夠完成這份作品。</a:t>
            </a:r>
            <a:endParaRPr sz="2800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寬螢幕</PresentationFormat>
  <Paragraphs>60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Arial</vt:lpstr>
      <vt:lpstr>Arimo</vt:lpstr>
      <vt:lpstr>Calibri</vt:lpstr>
      <vt:lpstr>Noto Sans Symbols</vt:lpstr>
      <vt:lpstr>SimSun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优品PPT</dc:creator>
  <cp:lastModifiedBy>心妤 陳</cp:lastModifiedBy>
  <cp:revision>1</cp:revision>
  <dcterms:created xsi:type="dcterms:W3CDTF">2013-12-07T05:53:00Z</dcterms:created>
  <dcterms:modified xsi:type="dcterms:W3CDTF">2022-01-11T11:12:02Z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