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embeddedFontLst>
    <p:embeddedFont>
      <p:font typeface="Book Antiqua" panose="02040602050305030304" pitchFamily="18"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Arial Black" panose="020B0A04020102020204" pitchFamily="34" charset="0"/>
      <p:bold r:id="rId23"/>
    </p:embeddedFont>
    <p:embeddedFont>
      <p:font typeface="PMingLiu" panose="02020500000000000000" pitchFamily="18" charset="-120"/>
      <p:regular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5" roundtripDataSignature="AMtx7miGSDXFz071MjcxdH51OqYUsZE0E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2" d="100"/>
          <a:sy n="72" d="100"/>
        </p:scale>
        <p:origin x="-324"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customschemas.google.com/relationships/presentationmetadata" Target="meta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816283008"/>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1" name="Google Shape;151;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8" name="Google Shape;158;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3" name="Google Shape;12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 name="Google Shape;130;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 name="Google Shape;137;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標題投影片" type="title">
  <p:cSld name="TITLE">
    <p:spTree>
      <p:nvGrpSpPr>
        <p:cNvPr id="1" name="Shape 11"/>
        <p:cNvGrpSpPr/>
        <p:nvPr/>
      </p:nvGrpSpPr>
      <p:grpSpPr>
        <a:xfrm>
          <a:off x="0" y="0"/>
          <a:ext cx="0" cy="0"/>
          <a:chOff x="0" y="0"/>
          <a:chExt cx="0" cy="0"/>
        </a:xfrm>
      </p:grpSpPr>
      <p:sp>
        <p:nvSpPr>
          <p:cNvPr id="12" name="Google Shape;12;p1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標題及直排文字" type="vertTx">
  <p:cSld name="VERTICAL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直排標題及文字" type="vertTitleAndTx">
  <p:cSld name="VERTICAL_TITLE_AND_VERTICAL_TEXT">
    <p:spTree>
      <p:nvGrpSpPr>
        <p:cNvPr id="1" name="Shape 74"/>
        <p:cNvGrpSpPr/>
        <p:nvPr/>
      </p:nvGrpSpPr>
      <p:grpSpPr>
        <a:xfrm>
          <a:off x="0" y="0"/>
          <a:ext cx="0" cy="0"/>
          <a:chOff x="0" y="0"/>
          <a:chExt cx="0" cy="0"/>
        </a:xfrm>
      </p:grpSpPr>
      <p:sp>
        <p:nvSpPr>
          <p:cNvPr id="75" name="Google Shape;75;p2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標題及物件" type="obj">
  <p:cSld name="OBJECT">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章節標題" type="secHead">
  <p:cSld name="SECTION_HEADER">
    <p:spTree>
      <p:nvGrpSpPr>
        <p:cNvPr id="1" name="Shape 23"/>
        <p:cNvGrpSpPr/>
        <p:nvPr/>
      </p:nvGrpSpPr>
      <p:grpSpPr>
        <a:xfrm>
          <a:off x="0" y="0"/>
          <a:ext cx="0" cy="0"/>
          <a:chOff x="0" y="0"/>
          <a:chExt cx="0" cy="0"/>
        </a:xfrm>
      </p:grpSpPr>
      <p:sp>
        <p:nvSpPr>
          <p:cNvPr id="24" name="Google Shape;24;p1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兩項物件" type="twoObj">
  <p:cSld name="TWO_OBJECTS">
    <p:spTree>
      <p:nvGrpSpPr>
        <p:cNvPr id="1" name="Shape 29"/>
        <p:cNvGrpSpPr/>
        <p:nvPr/>
      </p:nvGrpSpPr>
      <p:grpSpPr>
        <a:xfrm>
          <a:off x="0" y="0"/>
          <a:ext cx="0" cy="0"/>
          <a:chOff x="0" y="0"/>
          <a:chExt cx="0" cy="0"/>
        </a:xfrm>
      </p:grpSpPr>
      <p:sp>
        <p:nvSpPr>
          <p:cNvPr id="30" name="Google Shape;30;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對" type="twoTxTwoObj">
  <p:cSld name="TWO_OBJECTS_WITH_TEXT">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只有標題" type="titleOnly">
  <p:cSld name="TITLE_ONLY">
    <p:spTree>
      <p:nvGrpSpPr>
        <p:cNvPr id="1" name="Shape 45"/>
        <p:cNvGrpSpPr/>
        <p:nvPr/>
      </p:nvGrpSpPr>
      <p:grpSpPr>
        <a:xfrm>
          <a:off x="0" y="0"/>
          <a:ext cx="0" cy="0"/>
          <a:chOff x="0" y="0"/>
          <a:chExt cx="0" cy="0"/>
        </a:xfrm>
      </p:grpSpPr>
      <p:sp>
        <p:nvSpPr>
          <p:cNvPr id="46" name="Google Shape;46;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50"/>
        <p:cNvGrpSpPr/>
        <p:nvPr/>
      </p:nvGrpSpPr>
      <p:grpSpPr>
        <a:xfrm>
          <a:off x="0" y="0"/>
          <a:ext cx="0" cy="0"/>
          <a:chOff x="0" y="0"/>
          <a:chExt cx="0" cy="0"/>
        </a:xfrm>
      </p:grpSpPr>
      <p:sp>
        <p:nvSpPr>
          <p:cNvPr id="51" name="Google Shape;51;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含標題的內容" type="objTx">
  <p:cSld name="OBJECT_WITH_CAPTION_TEXT">
    <p:spTree>
      <p:nvGrpSpPr>
        <p:cNvPr id="1" name="Shape 54"/>
        <p:cNvGrpSpPr/>
        <p:nvPr/>
      </p:nvGrpSpPr>
      <p:grpSpPr>
        <a:xfrm>
          <a:off x="0" y="0"/>
          <a:ext cx="0" cy="0"/>
          <a:chOff x="0" y="0"/>
          <a:chExt cx="0" cy="0"/>
        </a:xfrm>
      </p:grpSpPr>
      <p:sp>
        <p:nvSpPr>
          <p:cNvPr id="55" name="Google Shape;55;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含標題的圖片" type="picTx">
  <p:cSld name="PICTURE_WITH_CAPTION_TEXT">
    <p:spTree>
      <p:nvGrpSpPr>
        <p:cNvPr id="1" name="Shape 61"/>
        <p:cNvGrpSpPr/>
        <p:nvPr/>
      </p:nvGrpSpPr>
      <p:grpSpPr>
        <a:xfrm>
          <a:off x="0" y="0"/>
          <a:ext cx="0" cy="0"/>
          <a:chOff x="0" y="0"/>
          <a:chExt cx="0" cy="0"/>
        </a:xfrm>
      </p:grpSpPr>
      <p:sp>
        <p:nvSpPr>
          <p:cNvPr id="62" name="Google Shape;62;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zh-TW"/>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hyperlink" Target="https://www.youtube.com/watch?v=cTAPvjfGe1w"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3169729" y="293578"/>
            <a:ext cx="5854220" cy="5885294"/>
          </a:xfrm>
          <a:prstGeom prst="rect">
            <a:avLst/>
          </a:prstGeom>
          <a:noFill/>
          <a:ln>
            <a:noFill/>
          </a:ln>
        </p:spPr>
      </p:pic>
      <p:pic>
        <p:nvPicPr>
          <p:cNvPr id="85" name="Google Shape;85;p1" descr="一張含有 文字, 書 的圖片&#10;&#10;自動產生的描述"/>
          <p:cNvPicPr preferRelativeResize="0"/>
          <p:nvPr/>
        </p:nvPicPr>
        <p:blipFill rotWithShape="1">
          <a:blip r:embed="rId4">
            <a:alphaModFix/>
          </a:blip>
          <a:srcRect/>
          <a:stretch/>
        </p:blipFill>
        <p:spPr>
          <a:xfrm>
            <a:off x="2179607" y="2090627"/>
            <a:ext cx="8005312" cy="2481696"/>
          </a:xfrm>
          <a:prstGeom prst="rect">
            <a:avLst/>
          </a:prstGeom>
          <a:noFill/>
          <a:ln>
            <a:noFill/>
          </a:ln>
        </p:spPr>
      </p:pic>
      <p:sp>
        <p:nvSpPr>
          <p:cNvPr id="86" name="Google Shape;86;p1"/>
          <p:cNvSpPr txBox="1"/>
          <p:nvPr/>
        </p:nvSpPr>
        <p:spPr>
          <a:xfrm>
            <a:off x="2840966" y="4771126"/>
            <a:ext cx="65100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i="0" u="none" strike="noStrike" cap="none">
                <a:solidFill>
                  <a:srgbClr val="D8D8D8"/>
                </a:solidFill>
                <a:latin typeface="Book Antiqua"/>
                <a:ea typeface="Book Antiqua"/>
                <a:cs typeface="Book Antiqua"/>
                <a:sym typeface="Book Antiqua"/>
              </a:rPr>
              <a:t>廣二甲16卓旭晨-二下自主學習課程</a:t>
            </a:r>
            <a:endParaRPr sz="1800" b="1" i="0" u="none" strike="noStrike" cap="none">
              <a:solidFill>
                <a:srgbClr val="D8D8D8"/>
              </a:solidFill>
              <a:latin typeface="Book Antiqua"/>
              <a:ea typeface="Book Antiqua"/>
              <a:cs typeface="Book Antiqua"/>
              <a:sym typeface="Book Antiqua"/>
            </a:endParaRPr>
          </a:p>
          <a:p>
            <a:pPr marL="0" marR="0" lvl="0" indent="0" algn="ctr" rtl="0">
              <a:spcBef>
                <a:spcPts val="0"/>
              </a:spcBef>
              <a:spcAft>
                <a:spcPts val="0"/>
              </a:spcAft>
              <a:buNone/>
            </a:pPr>
            <a:r>
              <a:rPr lang="zh-TW" sz="1800" b="1" i="0" u="none" strike="noStrike" cap="none">
                <a:solidFill>
                  <a:srgbClr val="D8D8D8"/>
                </a:solidFill>
                <a:latin typeface="Book Antiqua"/>
                <a:ea typeface="Book Antiqua"/>
                <a:cs typeface="Book Antiqua"/>
                <a:sym typeface="Book Antiqua"/>
              </a:rPr>
              <a:t>專業動畫軟體初見習—動作類型場面完整上色動畫實作</a:t>
            </a:r>
            <a:endParaRPr sz="1800" b="1" i="0" u="none" strike="noStrike" cap="none">
              <a:solidFill>
                <a:srgbClr val="D8D8D8"/>
              </a:solidFill>
              <a:latin typeface="Book Antiqua"/>
              <a:ea typeface="Book Antiqua"/>
              <a:cs typeface="Book Antiqua"/>
              <a:sym typeface="Book Antiqu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7" name="Google Shape;147;p10" descr="一張含有 文字, 差異, 多種, 數個 的圖片&#10;&#10;自動產生的描述"/>
          <p:cNvPicPr preferRelativeResize="0">
            <a:picLocks noGrp="1"/>
          </p:cNvPicPr>
          <p:nvPr>
            <p:ph type="body" idx="1"/>
          </p:nvPr>
        </p:nvPicPr>
        <p:blipFill rotWithShape="1">
          <a:blip r:embed="rId3">
            <a:alphaModFix/>
          </a:blip>
          <a:srcRect/>
          <a:stretch/>
        </p:blipFill>
        <p:spPr>
          <a:xfrm>
            <a:off x="598069" y="223625"/>
            <a:ext cx="11301861" cy="5815338"/>
          </a:xfrm>
          <a:prstGeom prst="rect">
            <a:avLst/>
          </a:prstGeom>
          <a:noFill/>
          <a:ln>
            <a:noFill/>
          </a:ln>
        </p:spPr>
      </p:pic>
      <p:sp>
        <p:nvSpPr>
          <p:cNvPr id="148" name="Google Shape;148;p10"/>
          <p:cNvSpPr txBox="1"/>
          <p:nvPr/>
        </p:nvSpPr>
        <p:spPr>
          <a:xfrm>
            <a:off x="8620000" y="6300600"/>
            <a:ext cx="3454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Calibri"/>
                <a:ea typeface="Calibri"/>
                <a:cs typeface="Calibri"/>
                <a:sym typeface="Calibri"/>
              </a:rPr>
              <a:t>學習成果展示-動畫截圖</a:t>
            </a:r>
            <a:endParaRPr sz="24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11"/>
          <p:cNvSpPr txBox="1">
            <a:spLocks noGrp="1"/>
          </p:cNvSpPr>
          <p:nvPr>
            <p:ph type="title"/>
          </p:nvPr>
        </p:nvSpPr>
        <p:spPr>
          <a:xfrm>
            <a:off x="9306232" y="585889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zh-TW" sz="2800" b="1">
                <a:latin typeface="PMingLiu"/>
                <a:ea typeface="PMingLiu"/>
                <a:cs typeface="PMingLiu"/>
                <a:sym typeface="PMingLiu"/>
              </a:rPr>
              <a:t>製作時間流程表</a:t>
            </a:r>
            <a:endParaRPr sz="2800" b="1"/>
          </a:p>
        </p:txBody>
      </p:sp>
      <p:pic>
        <p:nvPicPr>
          <p:cNvPr id="154" name="Google Shape;154;p11" descr="一張含有 文字 的圖片&#10;&#10;自動產生的描述"/>
          <p:cNvPicPr preferRelativeResize="0">
            <a:picLocks noGrp="1"/>
          </p:cNvPicPr>
          <p:nvPr>
            <p:ph type="body" idx="1"/>
          </p:nvPr>
        </p:nvPicPr>
        <p:blipFill rotWithShape="1">
          <a:blip r:embed="rId3">
            <a:alphaModFix/>
          </a:blip>
          <a:srcRect/>
          <a:stretch/>
        </p:blipFill>
        <p:spPr>
          <a:xfrm>
            <a:off x="1118286" y="104980"/>
            <a:ext cx="5039298" cy="6022821"/>
          </a:xfrm>
          <a:prstGeom prst="rect">
            <a:avLst/>
          </a:prstGeom>
          <a:noFill/>
          <a:ln>
            <a:noFill/>
          </a:ln>
        </p:spPr>
      </p:pic>
      <p:pic>
        <p:nvPicPr>
          <p:cNvPr id="155" name="Google Shape;155;p11" descr="一張含有 文字 的圖片&#10;&#10;自動產生的描述"/>
          <p:cNvPicPr preferRelativeResize="0"/>
          <p:nvPr/>
        </p:nvPicPr>
        <p:blipFill rotWithShape="1">
          <a:blip r:embed="rId4">
            <a:alphaModFix/>
          </a:blip>
          <a:srcRect/>
          <a:stretch/>
        </p:blipFill>
        <p:spPr>
          <a:xfrm>
            <a:off x="6281584" y="100216"/>
            <a:ext cx="4672780" cy="602010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Google Shape;160;p12"/>
          <p:cNvPicPr preferRelativeResize="0"/>
          <p:nvPr/>
        </p:nvPicPr>
        <p:blipFill rotWithShape="1">
          <a:blip r:embed="rId3">
            <a:alphaModFix/>
          </a:blip>
          <a:srcRect/>
          <a:stretch/>
        </p:blipFill>
        <p:spPr>
          <a:xfrm>
            <a:off x="3667729" y="1001578"/>
            <a:ext cx="4714220" cy="4739294"/>
          </a:xfrm>
          <a:prstGeom prst="rect">
            <a:avLst/>
          </a:prstGeom>
          <a:noFill/>
          <a:ln>
            <a:noFill/>
          </a:ln>
        </p:spPr>
      </p:pic>
      <p:pic>
        <p:nvPicPr>
          <p:cNvPr id="161" name="Google Shape;161;p12" descr="一張含有 文字, 書 的圖片&#10;&#10;自動產生的描述"/>
          <p:cNvPicPr preferRelativeResize="0"/>
          <p:nvPr/>
        </p:nvPicPr>
        <p:blipFill rotWithShape="1">
          <a:blip r:embed="rId4">
            <a:alphaModFix/>
          </a:blip>
          <a:srcRect/>
          <a:stretch/>
        </p:blipFill>
        <p:spPr>
          <a:xfrm>
            <a:off x="10189607" y="5630627"/>
            <a:ext cx="1723312" cy="531696"/>
          </a:xfrm>
          <a:prstGeom prst="rect">
            <a:avLst/>
          </a:prstGeom>
          <a:noFill/>
          <a:ln>
            <a:noFill/>
          </a:ln>
        </p:spPr>
      </p:pic>
      <p:sp>
        <p:nvSpPr>
          <p:cNvPr id="162" name="Google Shape;162;p12"/>
          <p:cNvSpPr txBox="1"/>
          <p:nvPr/>
        </p:nvSpPr>
        <p:spPr>
          <a:xfrm>
            <a:off x="2876966" y="3007126"/>
            <a:ext cx="65100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zh-TW" sz="1800" b="1">
                <a:solidFill>
                  <a:srgbClr val="D8D8D8"/>
                </a:solidFill>
                <a:latin typeface="Book Antiqua"/>
                <a:ea typeface="Book Antiqua"/>
                <a:cs typeface="Book Antiqua"/>
                <a:sym typeface="Book Antiqua"/>
              </a:rPr>
              <a:t>廣二甲16卓旭晨-二下自主學習課程</a:t>
            </a:r>
            <a:endParaRPr sz="1800" b="1">
              <a:solidFill>
                <a:srgbClr val="D8D8D8"/>
              </a:solidFill>
              <a:latin typeface="Calibri"/>
              <a:ea typeface="Calibri"/>
              <a:cs typeface="Calibri"/>
              <a:sym typeface="Calibri"/>
            </a:endParaRPr>
          </a:p>
          <a:p>
            <a:pPr marL="0" marR="0" lvl="0" indent="0" algn="ctr" rtl="0">
              <a:spcBef>
                <a:spcPts val="0"/>
              </a:spcBef>
              <a:spcAft>
                <a:spcPts val="0"/>
              </a:spcAft>
              <a:buNone/>
            </a:pPr>
            <a:r>
              <a:rPr lang="zh-TW" sz="1800" b="1">
                <a:solidFill>
                  <a:srgbClr val="D8D8D8"/>
                </a:solidFill>
                <a:latin typeface="Book Antiqua"/>
                <a:ea typeface="Book Antiqua"/>
                <a:cs typeface="Book Antiqua"/>
                <a:sym typeface="Book Antiqua"/>
              </a:rPr>
              <a:t>專業動畫軟體初見習—動作類型場面完整上色動畫實作</a:t>
            </a:r>
            <a:endParaRPr sz="1800" b="1">
              <a:solidFill>
                <a:srgbClr val="D8D8D8"/>
              </a:solidFill>
              <a:latin typeface="Book Antiqua"/>
              <a:ea typeface="Book Antiqua"/>
              <a:cs typeface="Book Antiqua"/>
              <a:sym typeface="Book Antiqua"/>
            </a:endParaRPr>
          </a:p>
        </p:txBody>
      </p:sp>
      <p:sp>
        <p:nvSpPr>
          <p:cNvPr id="163" name="Google Shape;163;p12"/>
          <p:cNvSpPr txBox="1"/>
          <p:nvPr/>
        </p:nvSpPr>
        <p:spPr>
          <a:xfrm>
            <a:off x="10402000" y="6294600"/>
            <a:ext cx="3454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Calibri"/>
                <a:ea typeface="Calibri"/>
                <a:cs typeface="Calibri"/>
                <a:sym typeface="Calibri"/>
              </a:rPr>
              <a:t>報告結束</a:t>
            </a:r>
            <a:endParaRPr sz="2400" b="1">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2"/>
          <p:cNvSpPr txBox="1">
            <a:spLocks noGrp="1"/>
          </p:cNvSpPr>
          <p:nvPr>
            <p:ph type="title"/>
          </p:nvPr>
        </p:nvSpPr>
        <p:spPr>
          <a:xfrm>
            <a:off x="838200" y="40735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Arial Black"/>
              <a:buNone/>
            </a:pPr>
            <a:r>
              <a:rPr lang="zh-TW">
                <a:latin typeface="Arial Black"/>
                <a:ea typeface="Arial Black"/>
                <a:cs typeface="Arial Black"/>
                <a:sym typeface="Arial Black"/>
              </a:rPr>
              <a:t>學習成果</a:t>
            </a:r>
            <a:endParaRPr>
              <a:latin typeface="Arial Black"/>
              <a:ea typeface="Arial Black"/>
              <a:cs typeface="Arial Black"/>
              <a:sym typeface="Arial Black"/>
            </a:endParaRPr>
          </a:p>
        </p:txBody>
      </p:sp>
      <p:pic>
        <p:nvPicPr>
          <p:cNvPr id="92" name="Google Shape;92;p2"/>
          <p:cNvPicPr preferRelativeResize="0">
            <a:picLocks noGrp="1"/>
          </p:cNvPicPr>
          <p:nvPr>
            <p:ph type="body" idx="1"/>
          </p:nvPr>
        </p:nvPicPr>
        <p:blipFill rotWithShape="1">
          <a:blip r:embed="rId3">
            <a:alphaModFix/>
          </a:blip>
          <a:srcRect/>
          <a:stretch/>
        </p:blipFill>
        <p:spPr>
          <a:xfrm>
            <a:off x="1307150" y="1526521"/>
            <a:ext cx="1323975" cy="1323975"/>
          </a:xfrm>
          <a:prstGeom prst="rect">
            <a:avLst/>
          </a:prstGeom>
          <a:noFill/>
          <a:ln>
            <a:noFill/>
          </a:ln>
        </p:spPr>
      </p:pic>
      <p:sp>
        <p:nvSpPr>
          <p:cNvPr id="93" name="Google Shape;93;p2"/>
          <p:cNvSpPr txBox="1"/>
          <p:nvPr/>
        </p:nvSpPr>
        <p:spPr>
          <a:xfrm>
            <a:off x="228600" y="3619500"/>
            <a:ext cx="86106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1800" b="0" i="0" u="none" strike="noStrike" cap="none">
                <a:solidFill>
                  <a:schemeClr val="dk1"/>
                </a:solidFill>
                <a:latin typeface="Calibri"/>
                <a:ea typeface="Calibri"/>
                <a:cs typeface="Calibri"/>
                <a:sym typeface="Calibri"/>
              </a:rPr>
              <a:t>YouTube: </a:t>
            </a:r>
            <a:r>
              <a:rPr lang="zh-TW" sz="18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xmlns="" val="tx"/>
                    </a:ext>
                  </a:extLst>
                </a:hlinkClick>
              </a:rPr>
              <a:t>DuanKao</a:t>
            </a:r>
            <a:r>
              <a:rPr lang="zh-TW" sz="1800" b="0" i="0" u="none" strike="noStrike" cap="none">
                <a:solidFill>
                  <a:schemeClr val="dk1"/>
                </a:solidFill>
                <a:latin typeface="Calibri"/>
                <a:ea typeface="Calibri"/>
                <a:cs typeface="Calibri"/>
                <a:sym typeface="Calibri"/>
              </a:rPr>
              <a:t> (或搜尋"IHabTT")</a:t>
            </a:r>
            <a:endParaRPr sz="1800">
              <a:solidFill>
                <a:schemeClr val="dk1"/>
              </a:solidFill>
              <a:latin typeface="Calibri"/>
              <a:ea typeface="Calibri"/>
              <a:cs typeface="Calibri"/>
              <a:sym typeface="Calibri"/>
            </a:endParaRPr>
          </a:p>
        </p:txBody>
      </p:sp>
      <p:pic>
        <p:nvPicPr>
          <p:cNvPr id="94" name="Google Shape;94;p2"/>
          <p:cNvPicPr preferRelativeResize="0"/>
          <p:nvPr/>
        </p:nvPicPr>
        <p:blipFill rotWithShape="1">
          <a:blip r:embed="rId5">
            <a:alphaModFix/>
          </a:blip>
          <a:srcRect/>
          <a:stretch/>
        </p:blipFill>
        <p:spPr>
          <a:xfrm>
            <a:off x="3962400" y="327025"/>
            <a:ext cx="7835900" cy="56578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3"/>
          <p:cNvSpPr txBox="1">
            <a:spLocks noGrp="1"/>
          </p:cNvSpPr>
          <p:nvPr>
            <p:ph type="title"/>
          </p:nvPr>
        </p:nvSpPr>
        <p:spPr>
          <a:xfrm>
            <a:off x="838200" y="53719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zh-TW" b="1">
                <a:latin typeface="Calibri"/>
                <a:ea typeface="Calibri"/>
                <a:cs typeface="Calibri"/>
                <a:sym typeface="Calibri"/>
              </a:rPr>
              <a:t>一、遊戲機制</a:t>
            </a:r>
            <a:endParaRPr b="1"/>
          </a:p>
          <a:p>
            <a:pPr marL="0" lvl="0" indent="0" algn="l" rtl="0">
              <a:lnSpc>
                <a:spcPct val="90000"/>
              </a:lnSpc>
              <a:spcBef>
                <a:spcPts val="0"/>
              </a:spcBef>
              <a:spcAft>
                <a:spcPts val="0"/>
              </a:spcAft>
              <a:buClr>
                <a:schemeClr val="dk1"/>
              </a:buClr>
              <a:buSzPts val="4400"/>
              <a:buFont typeface="Calibri"/>
              <a:buNone/>
            </a:pPr>
            <a:endParaRPr/>
          </a:p>
        </p:txBody>
      </p:sp>
      <p:sp>
        <p:nvSpPr>
          <p:cNvPr id="100" name="Google Shape;100;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此計劃完全基於國外知名CC之系列作——DREAM的MINECRAFT MANHUNT而創作。</a:t>
            </a:r>
            <a:endParaRPr/>
          </a:p>
          <a:p>
            <a:pPr marL="228600" lvl="0" indent="-228600" algn="l" rtl="0">
              <a:lnSpc>
                <a:spcPct val="90000"/>
              </a:lnSpc>
              <a:spcBef>
                <a:spcPts val="0"/>
              </a:spcBef>
              <a:spcAft>
                <a:spcPts val="0"/>
              </a:spcAft>
              <a:buClr>
                <a:schemeClr val="dk1"/>
              </a:buClr>
              <a:buSzPts val="2800"/>
              <a:buChar char="•"/>
            </a:pPr>
            <a:r>
              <a:rPr lang="zh-TW"/>
              <a:t>該系列內容顧名思義以盡人皆知的遊戲《MINECRAFT》為背景及賽場。主要由DREAM為【跑者(Runner)】，而朋友們需擔任【獵人(Hunter)】來進行。</a:t>
            </a:r>
            <a:endParaRPr/>
          </a:p>
          <a:p>
            <a:pPr marL="228600" lvl="0" indent="-228600" algn="l" rtl="0">
              <a:lnSpc>
                <a:spcPct val="90000"/>
              </a:lnSpc>
              <a:spcBef>
                <a:spcPts val="0"/>
              </a:spcBef>
              <a:spcAft>
                <a:spcPts val="0"/>
              </a:spcAft>
              <a:buClr>
                <a:schemeClr val="dk1"/>
              </a:buClr>
              <a:buSzPts val="2800"/>
              <a:buChar char="•"/>
            </a:pPr>
            <a:r>
              <a:rPr lang="zh-TW"/>
              <a:t>遊戲內進到終界</a:t>
            </a:r>
            <a:r>
              <a:rPr lang="zh-TW">
                <a:latin typeface="Arial"/>
                <a:ea typeface="Arial"/>
                <a:cs typeface="Arial"/>
                <a:sym typeface="Arial"/>
              </a:rPr>
              <a:t>並且擊敗終界龍將會有相應成就顯示，而【跑者】需全程逃避【獵人】追殺，與此同時想盡辦法擊殺終界龍。</a:t>
            </a:r>
            <a:endParaRPr/>
          </a:p>
          <a:p>
            <a:pPr marL="228600" lvl="0" indent="-228600" algn="l" rtl="0">
              <a:lnSpc>
                <a:spcPct val="90000"/>
              </a:lnSpc>
              <a:spcBef>
                <a:spcPts val="1000"/>
              </a:spcBef>
              <a:spcAft>
                <a:spcPts val="0"/>
              </a:spcAft>
              <a:buClr>
                <a:schemeClr val="dk1"/>
              </a:buClr>
              <a:buSzPts val="2800"/>
              <a:buChar char="•"/>
            </a:pPr>
            <a:r>
              <a:rPr lang="zh-TW">
                <a:latin typeface="Arial"/>
                <a:ea typeface="Arial"/>
                <a:cs typeface="Arial"/>
                <a:sym typeface="Arial"/>
              </a:rPr>
              <a:t>【跑者】一旦死亡即遊戲結束，而【獵人】則可以無限重生。</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06" name="Google Shape;106;p5"/>
          <p:cNvPicPr preferRelativeResize="0">
            <a:picLocks noGrp="1"/>
          </p:cNvPicPr>
          <p:nvPr>
            <p:ph type="body" idx="1"/>
          </p:nvPr>
        </p:nvPicPr>
        <p:blipFill rotWithShape="1">
          <a:blip r:embed="rId3">
            <a:alphaModFix/>
          </a:blip>
          <a:srcRect/>
          <a:stretch/>
        </p:blipFill>
        <p:spPr>
          <a:xfrm>
            <a:off x="529103" y="-3175"/>
            <a:ext cx="11248093" cy="6281738"/>
          </a:xfrm>
          <a:prstGeom prst="rect">
            <a:avLst/>
          </a:prstGeom>
          <a:noFill/>
          <a:ln>
            <a:noFill/>
          </a:ln>
        </p:spPr>
      </p:pic>
      <p:sp>
        <p:nvSpPr>
          <p:cNvPr id="107" name="Google Shape;107;p5"/>
          <p:cNvSpPr txBox="1"/>
          <p:nvPr/>
        </p:nvSpPr>
        <p:spPr>
          <a:xfrm>
            <a:off x="9752198" y="6277983"/>
            <a:ext cx="2743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Arial Black"/>
                <a:ea typeface="Arial Black"/>
                <a:cs typeface="Arial Black"/>
                <a:sym typeface="Arial Black"/>
              </a:rPr>
              <a:t>出場角色介紹</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4"/>
          <p:cNvSpPr txBox="1">
            <a:spLocks noGrp="1"/>
          </p:cNvSpPr>
          <p:nvPr>
            <p:ph type="title"/>
          </p:nvPr>
        </p:nvSpPr>
        <p:spPr>
          <a:xfrm>
            <a:off x="838200" y="18077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zh-TW" b="1">
                <a:latin typeface="Calibri"/>
                <a:ea typeface="Calibri"/>
                <a:cs typeface="Calibri"/>
                <a:sym typeface="Calibri"/>
              </a:rPr>
              <a:t>二、製作背景</a:t>
            </a:r>
            <a:endParaRPr/>
          </a:p>
        </p:txBody>
      </p:sp>
      <p:sp>
        <p:nvSpPr>
          <p:cNvPr id="113" name="Google Shape;113;p4"/>
          <p:cNvSpPr txBox="1">
            <a:spLocks noGrp="1"/>
          </p:cNvSpPr>
          <p:nvPr>
            <p:ph type="body" idx="1"/>
          </p:nvPr>
        </p:nvSpPr>
        <p:spPr>
          <a:xfrm>
            <a:off x="838200" y="707207"/>
            <a:ext cx="10515600" cy="6600465"/>
          </a:xfrm>
          <a:prstGeom prst="rect">
            <a:avLst/>
          </a:prstGeom>
          <a:noFill/>
          <a:ln>
            <a:noFill/>
          </a:ln>
        </p:spPr>
        <p:txBody>
          <a:bodyPr spcFirstLastPara="1" wrap="square" lIns="91425" tIns="45700" rIns="91425" bIns="45700" anchor="t" anchorCtr="0">
            <a:normAutofit/>
          </a:bodyPr>
          <a:lstStyle/>
          <a:p>
            <a:pPr marL="228600" lvl="0" indent="-50800" algn="l" rtl="0">
              <a:lnSpc>
                <a:spcPct val="100000"/>
              </a:lnSpc>
              <a:spcBef>
                <a:spcPts val="0"/>
              </a:spcBef>
              <a:spcAft>
                <a:spcPts val="0"/>
              </a:spcAft>
              <a:buClr>
                <a:schemeClr val="dk1"/>
              </a:buClr>
              <a:buSzPts val="2800"/>
              <a:buNone/>
            </a:pPr>
            <a:endParaRPr/>
          </a:p>
          <a:p>
            <a:pPr marL="228600" lvl="0" indent="-228600" algn="l" rtl="0">
              <a:lnSpc>
                <a:spcPct val="100000"/>
              </a:lnSpc>
              <a:spcBef>
                <a:spcPts val="1500"/>
              </a:spcBef>
              <a:spcAft>
                <a:spcPts val="0"/>
              </a:spcAft>
              <a:buClr>
                <a:schemeClr val="dk1"/>
              </a:buClr>
              <a:buSzPts val="2800"/>
              <a:buChar char="•"/>
            </a:pPr>
            <a:r>
              <a:rPr lang="zh-TW"/>
              <a:t>在決定執行專案計劃稍早時候，個人先前之14秒仿動漫風格影片《TECHNO CHAN》取得不錯的成績，因此信心大增希望繼續往前挑戰。</a:t>
            </a:r>
            <a:endParaRPr/>
          </a:p>
          <a:p>
            <a:pPr marL="228600" lvl="0" indent="-228600" algn="l" rtl="0">
              <a:lnSpc>
                <a:spcPct val="100000"/>
              </a:lnSpc>
              <a:spcBef>
                <a:spcPts val="1500"/>
              </a:spcBef>
              <a:spcAft>
                <a:spcPts val="0"/>
              </a:spcAft>
              <a:buClr>
                <a:schemeClr val="dk1"/>
              </a:buClr>
              <a:buSzPts val="2800"/>
              <a:buChar char="•"/>
            </a:pPr>
            <a:r>
              <a:rPr lang="zh-TW"/>
              <a:t>我自己本身在過去就已經十分熱衷於「製作」動畫，但未曾有過一個完成品。原先自主學習是設想能大量練習「武打場面」，但在申請後的暑假前後因歌曲的啓發，憑藉著熱情，將腦中的草稿一夕之間猛然畫成分鏡並且飛快製作了與音檔銜接上之分鏡影片。但因缺乏製作一部完整動畫的經驗，包括背景繪製，鏡頭後製，上色渲染等；對只畫過大量線稿草圖分鏡的我，在深思熟慮後決定跳脫舒適圈，學習【OpenToonz】這套專業且開源之動畫軟體來執行製作。</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zh-TW" b="1">
                <a:latin typeface="Calibri"/>
                <a:ea typeface="Calibri"/>
                <a:cs typeface="Calibri"/>
                <a:sym typeface="Calibri"/>
              </a:rPr>
              <a:t>三、製作使用軟體</a:t>
            </a:r>
            <a:endParaRPr/>
          </a:p>
        </p:txBody>
      </p:sp>
      <p:sp>
        <p:nvSpPr>
          <p:cNvPr id="119" name="Google Shape;119;p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Clip Studio Paint</a:t>
            </a:r>
            <a:endParaRPr/>
          </a:p>
          <a:p>
            <a:pPr marL="228600" lvl="0" indent="-228600" algn="l" rtl="0">
              <a:lnSpc>
                <a:spcPct val="90000"/>
              </a:lnSpc>
              <a:spcBef>
                <a:spcPts val="1000"/>
              </a:spcBef>
              <a:spcAft>
                <a:spcPts val="0"/>
              </a:spcAft>
              <a:buClr>
                <a:schemeClr val="dk1"/>
              </a:buClr>
              <a:buSzPts val="2800"/>
              <a:buChar char="•"/>
            </a:pPr>
            <a:r>
              <a:rPr lang="zh-TW">
                <a:latin typeface="PMingLiu"/>
                <a:ea typeface="PMingLiu"/>
                <a:cs typeface="PMingLiu"/>
                <a:sym typeface="PMingLiu"/>
              </a:rPr>
              <a:t>個人擅長且慣用的繪畫軟體</a:t>
            </a:r>
            <a:r>
              <a:rPr lang="zh-TW"/>
              <a:t/>
            </a:r>
            <a:br>
              <a:rPr lang="zh-TW"/>
            </a:br>
            <a:r>
              <a:rPr lang="zh-TW">
                <a:latin typeface="PMingLiu"/>
                <a:ea typeface="PMingLiu"/>
                <a:cs typeface="PMingLiu"/>
                <a:sym typeface="PMingLiu"/>
              </a:rPr>
              <a:t>主打日系類插畫與動畫、漫畫等</a:t>
            </a:r>
            <a:endParaRPr/>
          </a:p>
          <a:p>
            <a:pPr marL="228600" lvl="0" indent="-228600" algn="l" rtl="0">
              <a:lnSpc>
                <a:spcPct val="90000"/>
              </a:lnSpc>
              <a:spcBef>
                <a:spcPts val="1000"/>
              </a:spcBef>
              <a:spcAft>
                <a:spcPts val="0"/>
              </a:spcAft>
              <a:buClr>
                <a:schemeClr val="dk1"/>
              </a:buClr>
              <a:buSzPts val="2800"/>
              <a:buChar char="•"/>
            </a:pPr>
            <a:r>
              <a:rPr lang="zh-TW">
                <a:latin typeface="PMingLiu"/>
                <a:ea typeface="PMingLiu"/>
                <a:cs typeface="PMingLiu"/>
                <a:sym typeface="PMingLiu"/>
              </a:rPr>
              <a:t>在這次製作過程中用於最開始的</a:t>
            </a:r>
            <a:r>
              <a:rPr lang="zh-TW"/>
              <a:t/>
            </a:r>
            <a:br>
              <a:rPr lang="zh-TW"/>
            </a:br>
            <a:r>
              <a:rPr lang="zh-TW"/>
              <a:t>大致關鍵影格(因較快速)、</a:t>
            </a:r>
            <a:br>
              <a:rPr lang="zh-TW"/>
            </a:br>
            <a:r>
              <a:rPr lang="zh-TW">
                <a:latin typeface="PMingLiu"/>
                <a:ea typeface="PMingLiu"/>
                <a:cs typeface="PMingLiu"/>
                <a:sym typeface="PMingLiu"/>
              </a:rPr>
              <a:t>動畫裡之全彩背景物件繪製與</a:t>
            </a:r>
            <a:r>
              <a:rPr lang="zh-TW"/>
              <a:t/>
            </a:r>
            <a:br>
              <a:rPr lang="zh-TW"/>
            </a:br>
            <a:r>
              <a:rPr lang="zh-TW">
                <a:latin typeface="PMingLiu"/>
                <a:ea typeface="PMingLiu"/>
                <a:cs typeface="PMingLiu"/>
                <a:sym typeface="PMingLiu"/>
              </a:rPr>
              <a:t>調整</a:t>
            </a:r>
            <a:endParaRPr/>
          </a:p>
          <a:p>
            <a:pPr marL="228600" lvl="0" indent="-228600" algn="l" rtl="0">
              <a:lnSpc>
                <a:spcPct val="90000"/>
              </a:lnSpc>
              <a:spcBef>
                <a:spcPts val="1000"/>
              </a:spcBef>
              <a:spcAft>
                <a:spcPts val="0"/>
              </a:spcAft>
              <a:buClr>
                <a:schemeClr val="dk1"/>
              </a:buClr>
              <a:buSzPts val="2800"/>
              <a:buChar char="•"/>
            </a:pPr>
            <a:r>
              <a:rPr lang="zh-TW">
                <a:latin typeface="PMingLiu"/>
                <a:ea typeface="PMingLiu"/>
                <a:cs typeface="PMingLiu"/>
                <a:sym typeface="PMingLiu"/>
              </a:rPr>
              <a:t>需要付費</a:t>
            </a:r>
            <a:endParaRPr/>
          </a:p>
        </p:txBody>
      </p:sp>
      <p:pic>
        <p:nvPicPr>
          <p:cNvPr id="120" name="Google Shape;120;p6"/>
          <p:cNvPicPr preferRelativeResize="0"/>
          <p:nvPr/>
        </p:nvPicPr>
        <p:blipFill rotWithShape="1">
          <a:blip r:embed="rId3">
            <a:alphaModFix/>
          </a:blip>
          <a:srcRect/>
          <a:stretch/>
        </p:blipFill>
        <p:spPr>
          <a:xfrm>
            <a:off x="6506496" y="1077083"/>
            <a:ext cx="5447071" cy="432283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zh-TW" b="1">
                <a:latin typeface="Calibri"/>
                <a:ea typeface="Calibri"/>
                <a:cs typeface="Calibri"/>
                <a:sym typeface="Calibri"/>
              </a:rPr>
              <a:t>三、製作使用軟體</a:t>
            </a:r>
            <a:endParaRPr/>
          </a:p>
        </p:txBody>
      </p:sp>
      <p:sp>
        <p:nvSpPr>
          <p:cNvPr id="126" name="Google Shape;126;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OpenToonz</a:t>
            </a:r>
            <a:endParaRPr/>
          </a:p>
          <a:p>
            <a:pPr marL="228600" lvl="0" indent="-228600" algn="l" rtl="0">
              <a:lnSpc>
                <a:spcPct val="90000"/>
              </a:lnSpc>
              <a:spcBef>
                <a:spcPts val="1000"/>
              </a:spcBef>
              <a:spcAft>
                <a:spcPts val="0"/>
              </a:spcAft>
              <a:buClr>
                <a:schemeClr val="dk1"/>
              </a:buClr>
              <a:buSzPts val="2800"/>
              <a:buChar char="•"/>
            </a:pPr>
            <a:r>
              <a:rPr lang="zh-TW">
                <a:latin typeface="PMingLiu"/>
                <a:ea typeface="PMingLiu"/>
                <a:cs typeface="PMingLiu"/>
                <a:sym typeface="PMingLiu"/>
              </a:rPr>
              <a:t>本次專案計畫主要學習軟體，</a:t>
            </a:r>
            <a:r>
              <a:rPr lang="zh-TW"/>
              <a:t/>
            </a:r>
            <a:br>
              <a:rPr lang="zh-TW"/>
            </a:br>
            <a:r>
              <a:rPr lang="zh-TW">
                <a:latin typeface="PMingLiu"/>
                <a:ea typeface="PMingLiu"/>
                <a:cs typeface="PMingLiu"/>
                <a:sym typeface="PMingLiu"/>
              </a:rPr>
              <a:t>主動畫及其鏡位都是在此完成</a:t>
            </a:r>
            <a:endParaRPr/>
          </a:p>
          <a:p>
            <a:pPr marL="228600" lvl="0" indent="-228600" algn="l" rtl="0">
              <a:lnSpc>
                <a:spcPct val="90000"/>
              </a:lnSpc>
              <a:spcBef>
                <a:spcPts val="1000"/>
              </a:spcBef>
              <a:spcAft>
                <a:spcPts val="0"/>
              </a:spcAft>
              <a:buClr>
                <a:schemeClr val="dk1"/>
              </a:buClr>
              <a:buSzPts val="2800"/>
              <a:buChar char="•"/>
            </a:pPr>
            <a:r>
              <a:rPr lang="zh-TW">
                <a:latin typeface="PMingLiu"/>
                <a:ea typeface="PMingLiu"/>
                <a:cs typeface="PMingLiu"/>
                <a:sym typeface="PMingLiu"/>
              </a:rPr>
              <a:t>適合用於大量製作之動畫，有</a:t>
            </a:r>
            <a:r>
              <a:rPr lang="zh-TW"/>
              <a:t/>
            </a:r>
            <a:br>
              <a:rPr lang="zh-TW"/>
            </a:br>
            <a:r>
              <a:rPr lang="zh-TW">
                <a:latin typeface="PMingLiu"/>
                <a:ea typeface="PMingLiu"/>
                <a:cs typeface="PMingLiu"/>
                <a:sym typeface="PMingLiu"/>
              </a:rPr>
              <a:t>色票可批量改色等</a:t>
            </a:r>
            <a:endParaRPr/>
          </a:p>
          <a:p>
            <a:pPr marL="228600" lvl="0" indent="-228600" algn="l" rtl="0">
              <a:lnSpc>
                <a:spcPct val="90000"/>
              </a:lnSpc>
              <a:spcBef>
                <a:spcPts val="1000"/>
              </a:spcBef>
              <a:spcAft>
                <a:spcPts val="0"/>
              </a:spcAft>
              <a:buClr>
                <a:schemeClr val="dk1"/>
              </a:buClr>
              <a:buSzPts val="2800"/>
              <a:buChar char="•"/>
            </a:pPr>
            <a:r>
              <a:rPr lang="zh-TW">
                <a:latin typeface="PMingLiu"/>
                <a:ea typeface="PMingLiu"/>
                <a:cs typeface="PMingLiu"/>
                <a:sym typeface="PMingLiu"/>
              </a:rPr>
              <a:t>特效介面非常考驗邏輯</a:t>
            </a:r>
            <a:r>
              <a:rPr lang="zh-TW"/>
              <a:t/>
            </a:r>
            <a:br>
              <a:rPr lang="zh-TW"/>
            </a:br>
            <a:r>
              <a:rPr lang="zh-TW">
                <a:latin typeface="PMingLiu"/>
                <a:ea typeface="PMingLiu"/>
                <a:cs typeface="PMingLiu"/>
                <a:sym typeface="PMingLiu"/>
              </a:rPr>
              <a:t>思考能力，但也相對的功能強大</a:t>
            </a:r>
            <a:endParaRPr/>
          </a:p>
          <a:p>
            <a:pPr marL="228600" lvl="0" indent="-228600" algn="l" rtl="0">
              <a:lnSpc>
                <a:spcPct val="90000"/>
              </a:lnSpc>
              <a:spcBef>
                <a:spcPts val="1000"/>
              </a:spcBef>
              <a:spcAft>
                <a:spcPts val="0"/>
              </a:spcAft>
              <a:buClr>
                <a:schemeClr val="dk1"/>
              </a:buClr>
              <a:buSzPts val="2800"/>
              <a:buChar char="•"/>
            </a:pPr>
            <a:r>
              <a:rPr lang="zh-TW">
                <a:latin typeface="PMingLiu"/>
                <a:ea typeface="PMingLiu"/>
                <a:cs typeface="PMingLiu"/>
                <a:sym typeface="PMingLiu"/>
              </a:rPr>
              <a:t>免費的開源軟體</a:t>
            </a:r>
            <a:endParaRPr/>
          </a:p>
        </p:txBody>
      </p:sp>
      <p:pic>
        <p:nvPicPr>
          <p:cNvPr id="127" name="Google Shape;127;p7"/>
          <p:cNvPicPr preferRelativeResize="0"/>
          <p:nvPr/>
        </p:nvPicPr>
        <p:blipFill rotWithShape="1">
          <a:blip r:embed="rId3">
            <a:alphaModFix/>
          </a:blip>
          <a:srcRect/>
          <a:stretch/>
        </p:blipFill>
        <p:spPr>
          <a:xfrm>
            <a:off x="6506496" y="1082042"/>
            <a:ext cx="5447071" cy="431291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zh-TW" b="1">
                <a:latin typeface="Calibri"/>
                <a:ea typeface="Calibri"/>
                <a:cs typeface="Calibri"/>
                <a:sym typeface="Calibri"/>
              </a:rPr>
              <a:t>三、製作使用軟體</a:t>
            </a:r>
            <a:endParaRPr/>
          </a:p>
        </p:txBody>
      </p:sp>
      <p:sp>
        <p:nvSpPr>
          <p:cNvPr id="133" name="Google Shape;133;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zh-TW"/>
              <a:t>AviUtl</a:t>
            </a:r>
            <a:endParaRPr/>
          </a:p>
          <a:p>
            <a:pPr marL="228600" lvl="0" indent="-228600" algn="l" rtl="0">
              <a:lnSpc>
                <a:spcPct val="90000"/>
              </a:lnSpc>
              <a:spcBef>
                <a:spcPts val="1000"/>
              </a:spcBef>
              <a:spcAft>
                <a:spcPts val="0"/>
              </a:spcAft>
              <a:buClr>
                <a:schemeClr val="dk1"/>
              </a:buClr>
              <a:buSzPts val="2800"/>
              <a:buChar char="•"/>
            </a:pPr>
            <a:r>
              <a:rPr lang="zh-TW">
                <a:latin typeface="PMingLiu"/>
                <a:ea typeface="PMingLiu"/>
                <a:cs typeface="PMingLiu"/>
                <a:sym typeface="PMingLiu"/>
              </a:rPr>
              <a:t>網路上繁多的剪輯軟體，這是我</a:t>
            </a:r>
            <a:r>
              <a:rPr lang="zh-TW"/>
              <a:t/>
            </a:r>
            <a:br>
              <a:rPr lang="zh-TW"/>
            </a:br>
            <a:r>
              <a:rPr lang="zh-TW">
                <a:latin typeface="PMingLiu"/>
                <a:ea typeface="PMingLiu"/>
                <a:cs typeface="PMingLiu"/>
                <a:sym typeface="PMingLiu"/>
              </a:rPr>
              <a:t>個人的心頭好</a:t>
            </a:r>
            <a:endParaRPr/>
          </a:p>
          <a:p>
            <a:pPr marL="228600" lvl="0" indent="-228600" algn="l" rtl="0">
              <a:lnSpc>
                <a:spcPct val="90000"/>
              </a:lnSpc>
              <a:spcBef>
                <a:spcPts val="1000"/>
              </a:spcBef>
              <a:spcAft>
                <a:spcPts val="0"/>
              </a:spcAft>
              <a:buClr>
                <a:schemeClr val="dk1"/>
              </a:buClr>
              <a:buSzPts val="2800"/>
              <a:buChar char="•"/>
            </a:pPr>
            <a:r>
              <a:rPr lang="zh-TW">
                <a:latin typeface="PMingLiu"/>
                <a:ea typeface="PMingLiu"/>
                <a:cs typeface="PMingLiu"/>
                <a:sym typeface="PMingLiu"/>
              </a:rPr>
              <a:t>一下十分熱衷於特效與剪輯類</a:t>
            </a:r>
            <a:r>
              <a:rPr lang="zh-TW"/>
              <a:t/>
            </a:r>
            <a:br>
              <a:rPr lang="zh-TW"/>
            </a:br>
            <a:r>
              <a:rPr lang="zh-TW">
                <a:latin typeface="PMingLiu"/>
                <a:ea typeface="PMingLiu"/>
                <a:cs typeface="PMingLiu"/>
                <a:sym typeface="PMingLiu"/>
              </a:rPr>
              <a:t>因而碰巧使用至現在</a:t>
            </a:r>
            <a:endParaRPr/>
          </a:p>
          <a:p>
            <a:pPr marL="228600" lvl="0" indent="-228600" algn="l" rtl="0">
              <a:lnSpc>
                <a:spcPct val="90000"/>
              </a:lnSpc>
              <a:spcBef>
                <a:spcPts val="1000"/>
              </a:spcBef>
              <a:spcAft>
                <a:spcPts val="0"/>
              </a:spcAft>
              <a:buClr>
                <a:schemeClr val="dk1"/>
              </a:buClr>
              <a:buSzPts val="2800"/>
              <a:buChar char="•"/>
            </a:pPr>
            <a:r>
              <a:rPr lang="zh-TW">
                <a:latin typeface="PMingLiu"/>
                <a:ea typeface="PMingLiu"/>
                <a:cs typeface="PMingLiu"/>
                <a:sym typeface="PMingLiu"/>
              </a:rPr>
              <a:t>在這裡用於轉場、遮掩瑕疵</a:t>
            </a:r>
            <a:r>
              <a:rPr lang="zh-TW"/>
              <a:t/>
            </a:r>
            <a:br>
              <a:rPr lang="zh-TW"/>
            </a:br>
            <a:r>
              <a:rPr lang="zh-TW">
                <a:latin typeface="PMingLiu"/>
                <a:ea typeface="PMingLiu"/>
                <a:cs typeface="PMingLiu"/>
                <a:sym typeface="PMingLiu"/>
              </a:rPr>
              <a:t>與音軌的剪輯</a:t>
            </a:r>
            <a:endParaRPr/>
          </a:p>
          <a:p>
            <a:pPr marL="228600" lvl="0" indent="-228600" algn="l" rtl="0">
              <a:lnSpc>
                <a:spcPct val="90000"/>
              </a:lnSpc>
              <a:spcBef>
                <a:spcPts val="1000"/>
              </a:spcBef>
              <a:spcAft>
                <a:spcPts val="0"/>
              </a:spcAft>
              <a:buClr>
                <a:schemeClr val="dk1"/>
              </a:buClr>
              <a:buSzPts val="2800"/>
              <a:buChar char="•"/>
            </a:pPr>
            <a:r>
              <a:rPr lang="zh-TW">
                <a:latin typeface="PMingLiu"/>
                <a:ea typeface="PMingLiu"/>
                <a:cs typeface="PMingLiu"/>
                <a:sym typeface="PMingLiu"/>
              </a:rPr>
              <a:t>免費的開源軟體</a:t>
            </a:r>
            <a:endParaRPr/>
          </a:p>
        </p:txBody>
      </p:sp>
      <p:pic>
        <p:nvPicPr>
          <p:cNvPr id="134" name="Google Shape;134;p8"/>
          <p:cNvPicPr preferRelativeResize="0"/>
          <p:nvPr/>
        </p:nvPicPr>
        <p:blipFill rotWithShape="1">
          <a:blip r:embed="rId3">
            <a:alphaModFix/>
          </a:blip>
          <a:srcRect/>
          <a:stretch/>
        </p:blipFill>
        <p:spPr>
          <a:xfrm>
            <a:off x="6506496" y="1082042"/>
            <a:ext cx="5447071" cy="43129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140" name="Google Shape;140;p9" descr="一張含有 文字, 差異, 螢幕擷取畫面, 多種 的圖片&#10;&#10;自動產生的描述"/>
          <p:cNvPicPr preferRelativeResize="0">
            <a:picLocks noGrp="1"/>
          </p:cNvPicPr>
          <p:nvPr>
            <p:ph type="body" idx="1"/>
          </p:nvPr>
        </p:nvPicPr>
        <p:blipFill rotWithShape="1">
          <a:blip r:embed="rId3">
            <a:alphaModFix/>
          </a:blip>
          <a:srcRect/>
          <a:stretch/>
        </p:blipFill>
        <p:spPr>
          <a:xfrm>
            <a:off x="589680" y="223625"/>
            <a:ext cx="11318639" cy="5815338"/>
          </a:xfrm>
          <a:prstGeom prst="rect">
            <a:avLst/>
          </a:prstGeom>
          <a:noFill/>
          <a:ln>
            <a:noFill/>
          </a:ln>
        </p:spPr>
      </p:pic>
      <p:sp>
        <p:nvSpPr>
          <p:cNvPr id="141" name="Google Shape;141;p9"/>
          <p:cNvSpPr txBox="1"/>
          <p:nvPr/>
        </p:nvSpPr>
        <p:spPr>
          <a:xfrm>
            <a:off x="8620000" y="6294600"/>
            <a:ext cx="34544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zh-TW" sz="2400" b="1">
                <a:solidFill>
                  <a:schemeClr val="dk1"/>
                </a:solidFill>
                <a:latin typeface="Calibri"/>
                <a:ea typeface="Calibri"/>
                <a:cs typeface="Calibri"/>
                <a:sym typeface="Calibri"/>
              </a:rPr>
              <a:t>學習成果展示-動畫截圖</a:t>
            </a:r>
            <a:endParaRPr sz="24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485</Words>
  <Application>Microsoft Office PowerPoint</Application>
  <PresentationFormat>自訂</PresentationFormat>
  <Paragraphs>37</Paragraphs>
  <Slides>12</Slides>
  <Notes>12</Notes>
  <HiddenSlides>0</HiddenSlides>
  <MMClips>0</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12</vt:i4>
      </vt:variant>
    </vt:vector>
  </HeadingPairs>
  <TitlesOfParts>
    <vt:vector size="19" baseType="lpstr">
      <vt:lpstr>Arial</vt:lpstr>
      <vt:lpstr>新細明體</vt:lpstr>
      <vt:lpstr>Book Antiqua</vt:lpstr>
      <vt:lpstr>Calibri</vt:lpstr>
      <vt:lpstr>Arial Black</vt:lpstr>
      <vt:lpstr>PMingLiu</vt:lpstr>
      <vt:lpstr>Office 佈景主題</vt:lpstr>
      <vt:lpstr>PowerPoint 簡報</vt:lpstr>
      <vt:lpstr>學習成果</vt:lpstr>
      <vt:lpstr>一、遊戲機制 </vt:lpstr>
      <vt:lpstr>PowerPoint 簡報</vt:lpstr>
      <vt:lpstr>二、製作背景</vt:lpstr>
      <vt:lpstr>三、製作使用軟體</vt:lpstr>
      <vt:lpstr>三、製作使用軟體</vt:lpstr>
      <vt:lpstr>三、製作使用軟體</vt:lpstr>
      <vt:lpstr>PowerPoint 簡報</vt:lpstr>
      <vt:lpstr>PowerPoint 簡報</vt:lpstr>
      <vt:lpstr>製作時間流程表</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Asus</dc:creator>
  <cp:lastModifiedBy>user</cp:lastModifiedBy>
  <cp:revision>1</cp:revision>
  <dcterms:created xsi:type="dcterms:W3CDTF">2021-06-15T00:50:59Z</dcterms:created>
  <dcterms:modified xsi:type="dcterms:W3CDTF">2021-06-17T06:36:46Z</dcterms:modified>
</cp:coreProperties>
</file>