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61" r:id="rId6"/>
    <p:sldId id="267" r:id="rId7"/>
    <p:sldId id="263" r:id="rId8"/>
    <p:sldId id="269" r:id="rId9"/>
    <p:sldId id="270" r:id="rId10"/>
    <p:sldId id="273" r:id="rId11"/>
    <p:sldId id="274" r:id="rId12"/>
    <p:sldId id="259" r:id="rId13"/>
    <p:sldId id="265" r:id="rId14"/>
    <p:sldId id="264" r:id="rId15"/>
    <p:sldId id="260" r:id="rId16"/>
    <p:sldId id="268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444C-70BA-4282-AF34-D4D6C76C178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D9A3-3377-4969-8158-83949A98C5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87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D9A3-3377-4969-8158-83949A98C5B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40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E222CA2-2A99-446C-9DB9-7A5E377D19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C8115B-BAE4-4ACD-863C-F7E11E5D8DDA}" type="datetimeFigureOut">
              <a:rPr lang="zh-TW" altLang="en-US" smtClean="0"/>
              <a:t>2022/1/11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UJrg7rrYTJ4Zq42bJqjd7WWw0ZcetEcWTXNfsfq8b5M/edit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o.tw/books/7419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mGDi7OXZWfSaZU2cFIeoHvN9RVTKe44utzynEaGMfE/ed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5936" y="980728"/>
            <a:ext cx="4735488" cy="1441847"/>
          </a:xfrm>
        </p:spPr>
        <p:txBody>
          <a:bodyPr/>
          <a:lstStyle/>
          <a:p>
            <a:r>
              <a:rPr lang="en-US" altLang="zh-TW" sz="40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110</a:t>
            </a:r>
            <a:r>
              <a:rPr lang="zh-TW" altLang="en-US" sz="40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學年度第一學期</a:t>
            </a:r>
            <a:r>
              <a:rPr lang="en-US" altLang="zh-TW" sz="40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/>
            </a:r>
            <a:br>
              <a:rPr lang="en-US" altLang="zh-TW" sz="40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</a:br>
            <a:r>
              <a:rPr lang="zh-TW" altLang="en-US" sz="40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 彈性學習成果發表</a:t>
            </a:r>
            <a:endParaRPr lang="zh-TW" altLang="en-US" sz="40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7920880" cy="10668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靈異刑偵小說創作及研討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611560" y="4221088"/>
            <a:ext cx="28613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觀三乙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江霈晴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44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71400"/>
            <a:ext cx="76200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主要角色設定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92228"/>
              </p:ext>
            </p:extLst>
          </p:nvPr>
        </p:nvGraphicFramePr>
        <p:xfrm>
          <a:off x="179512" y="908720"/>
          <a:ext cx="7992890" cy="589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939"/>
                <a:gridCol w="3446475"/>
                <a:gridCol w="3446476"/>
              </a:tblGrid>
              <a:tr h="263666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姓名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周恆翗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陸垣忻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生日年齡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Ink Free" pitchFamily="66" charset="0"/>
                          <a:ea typeface="文鼎中行書" pitchFamily="49" charset="-120"/>
                        </a:rPr>
                        <a:t>2000/07/18</a:t>
                      </a:r>
                      <a:r>
                        <a:rPr lang="zh-TW" altLang="en-US" dirty="0" smtClean="0">
                          <a:latin typeface="Ink Free" pitchFamily="66" charset="0"/>
                          <a:ea typeface="文鼎中行書" pitchFamily="49" charset="-120"/>
                        </a:rPr>
                        <a:t>，</a:t>
                      </a:r>
                      <a:r>
                        <a:rPr lang="en-US" altLang="zh-TW" dirty="0" smtClean="0">
                          <a:latin typeface="Ink Free" pitchFamily="66" charset="0"/>
                          <a:ea typeface="文鼎中行書" pitchFamily="49" charset="-12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Ink Free" pitchFamily="66" charset="0"/>
                        </a:rPr>
                        <a:t>1998/01/27</a:t>
                      </a:r>
                      <a:r>
                        <a:rPr lang="zh-TW" altLang="en-US" dirty="0" smtClean="0">
                          <a:latin typeface="Ink Free" pitchFamily="66" charset="0"/>
                        </a:rPr>
                        <a:t>，</a:t>
                      </a:r>
                      <a:r>
                        <a:rPr lang="en-US" altLang="zh-TW" dirty="0" smtClean="0">
                          <a:latin typeface="Ink Free" pitchFamily="66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身高體重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Ink Free" pitchFamily="66" charset="0"/>
                          <a:ea typeface="文鼎中行書" pitchFamily="49" charset="-120"/>
                        </a:rPr>
                        <a:t>178cm/66kg</a:t>
                      </a:r>
                      <a:endParaRPr lang="zh-TW" altLang="en-US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Ink Free" pitchFamily="66" charset="0"/>
                          <a:ea typeface="文鼎中行書" pitchFamily="49" charset="-120"/>
                        </a:rPr>
                        <a:t>181cm/69kg</a:t>
                      </a:r>
                      <a:endParaRPr lang="zh-TW" altLang="en-US" b="0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職業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Ink Free" pitchFamily="66" charset="0"/>
                          <a:ea typeface="文鼎中行書" pitchFamily="49" charset="-120"/>
                        </a:rPr>
                        <a:t>家教老師／超自然小組編外成員</a:t>
                      </a:r>
                      <a:endParaRPr lang="zh-TW" altLang="en-US" b="1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警察（南市超自然小組組長）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52"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ea typeface="文鼎中行書" pitchFamily="49" charset="-120"/>
                      </a:endParaRPr>
                    </a:p>
                    <a:p>
                      <a:pPr algn="ctr"/>
                      <a:endParaRPr lang="en-US" altLang="zh-TW" b="1" dirty="0" smtClean="0">
                        <a:ea typeface="文鼎中行書" pitchFamily="49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性格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很懶，討厭所有麻煩的人和事。不太在意形象，對於生死看得很開所以其實不怎麼肯和人深交。</a:t>
                      </a:r>
                    </a:p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拿得起放得下，錯了就會承認會道歉，除非錯的是對方不然不會堅持己見。</a:t>
                      </a:r>
                    </a:p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通常是自己好就好，沒什麼底線，只要不妨害到別人什麼事都做得出來。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固執小心眼愛記仇脾氣差又有潔癖強迫症，對真正討厭的人連回嘴都懶，會直接無視，所以能拌嘴的基本上都是感情還不錯的。</a:t>
                      </a:r>
                      <a:endParaRPr lang="en-US" altLang="zh-TW" sz="16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怕麻煩但有責任感，堅持的事會負責到底。沒什麼同理心，會習慣性地對陌生人防備。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"/>
          <a:stretch/>
        </p:blipFill>
        <p:spPr>
          <a:xfrm flipH="1">
            <a:off x="1612856" y="872540"/>
            <a:ext cx="2736304" cy="26764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/>
          <a:stretch/>
        </p:blipFill>
        <p:spPr>
          <a:xfrm>
            <a:off x="5220072" y="904360"/>
            <a:ext cx="2718636" cy="26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6200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主要角色設定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64716"/>
              </p:ext>
            </p:extLst>
          </p:nvPr>
        </p:nvGraphicFramePr>
        <p:xfrm>
          <a:off x="281501" y="908720"/>
          <a:ext cx="7992890" cy="565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939"/>
                <a:gridCol w="3446475"/>
                <a:gridCol w="3446476"/>
              </a:tblGrid>
              <a:tr h="263666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姓名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江平書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薛盈溫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生日年齡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Ink Free" pitchFamily="66" charset="0"/>
                        </a:rPr>
                        <a:t>1998/05/19</a:t>
                      </a:r>
                      <a:r>
                        <a:rPr lang="zh-TW" altLang="en-US" dirty="0" smtClean="0">
                          <a:latin typeface="Ink Free" pitchFamily="66" charset="0"/>
                        </a:rPr>
                        <a:t>，</a:t>
                      </a:r>
                      <a:r>
                        <a:rPr lang="en-US" altLang="zh-TW" dirty="0" smtClean="0">
                          <a:latin typeface="Ink Free" pitchFamily="66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Ink Free" pitchFamily="66" charset="0"/>
                          <a:ea typeface="文鼎中行書" pitchFamily="49" charset="-120"/>
                        </a:rPr>
                        <a:t>1999/05/14</a:t>
                      </a:r>
                      <a:r>
                        <a:rPr lang="zh-TW" altLang="en-US" dirty="0" smtClean="0">
                          <a:latin typeface="Ink Free" pitchFamily="66" charset="0"/>
                          <a:ea typeface="文鼎中行書" pitchFamily="49" charset="-120"/>
                        </a:rPr>
                        <a:t>，</a:t>
                      </a:r>
                      <a:r>
                        <a:rPr lang="en-US" altLang="zh-TW" dirty="0" smtClean="0">
                          <a:latin typeface="Ink Free" pitchFamily="66" charset="0"/>
                          <a:ea typeface="文鼎中行書" pitchFamily="49" charset="-120"/>
                        </a:rPr>
                        <a:t>27</a:t>
                      </a:r>
                      <a:endParaRPr lang="zh-TW" altLang="en-US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身高體重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Ink Free" pitchFamily="66" charset="0"/>
                          <a:ea typeface="文鼎中行書" pitchFamily="49" charset="-120"/>
                        </a:rPr>
                        <a:t>177cm/64kg</a:t>
                      </a:r>
                      <a:endParaRPr lang="zh-TW" altLang="en-US" b="0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Ink Free" pitchFamily="66" charset="0"/>
                          <a:ea typeface="文鼎中行書" pitchFamily="49" charset="-120"/>
                        </a:rPr>
                        <a:t>166cm/53kg</a:t>
                      </a:r>
                      <a:endParaRPr lang="zh-TW" altLang="en-US" b="0" dirty="0">
                        <a:latin typeface="Ink Free" pitchFamily="66" charset="0"/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職業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南市超自然小組專用法醫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警察（南市超自然小組組員）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52"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ea typeface="文鼎中行書" pitchFamily="49" charset="-120"/>
                      </a:endParaRPr>
                    </a:p>
                    <a:p>
                      <a:pPr algn="ctr"/>
                      <a:endParaRPr lang="en-US" altLang="zh-TW" b="1" dirty="0" smtClean="0">
                        <a:ea typeface="文鼎中行書" pitchFamily="49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ea typeface="文鼎中行書" pitchFamily="49" charset="-120"/>
                        </a:rPr>
                        <a:t>性格</a:t>
                      </a:r>
                      <a:endParaRPr lang="zh-TW" altLang="en-US" b="1" dirty="0">
                        <a:ea typeface="文鼎中行書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喜歡熱鬧，對於交朋友很有一套，擅長調節氣氛，對於在意的人會很認真地放在心上。</a:t>
                      </a:r>
                    </a:p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接受能力很強大，沒出現過適應不良的情況。別人說什麼都能信，但自己也會思考過，不是盲從。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看著大咧咧的但其實很細心，對於人情緒的體察很敏感，對身旁的朋友同事都很熱情。</a:t>
                      </a:r>
                      <a:endParaRPr lang="en-US" altLang="zh-TW" sz="16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1600" b="0" dirty="0" smtClean="0">
                          <a:latin typeface="標楷體" pitchFamily="65" charset="-120"/>
                          <a:ea typeface="標楷體" pitchFamily="65" charset="-120"/>
                        </a:rPr>
                        <a:t>喜歡好看的男孩子，吃貨一個，膽子很大，是隊內唯一敢跟陸垣忻叫板的人，每天午餐的揪團者。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85"/>
          <a:stretch/>
        </p:blipFill>
        <p:spPr>
          <a:xfrm>
            <a:off x="5148064" y="948453"/>
            <a:ext cx="2753816" cy="25862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92" y="948453"/>
            <a:ext cx="2586266" cy="25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實施策略與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方法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2400" dirty="0"/>
              <a:t>策略</a:t>
            </a:r>
            <a:endParaRPr lang="zh-TW" altLang="en-US" sz="2000" dirty="0"/>
          </a:p>
          <a:p>
            <a:pPr lvl="1" fontAlgn="base"/>
            <a:r>
              <a:rPr lang="zh-TW" altLang="en-US" dirty="0"/>
              <a:t>自主學習課堂時間</a:t>
            </a:r>
            <a:endParaRPr lang="zh-TW" altLang="en-US" sz="1600" dirty="0"/>
          </a:p>
          <a:p>
            <a:pPr lvl="2" fontAlgn="base"/>
            <a:r>
              <a:rPr lang="zh-TW" altLang="en-US" dirty="0" smtClean="0"/>
              <a:t>圖書館</a:t>
            </a:r>
            <a:r>
              <a:rPr lang="zh-TW" altLang="en-US" dirty="0"/>
              <a:t>三樓大閱讀區創作</a:t>
            </a:r>
            <a:r>
              <a:rPr lang="zh-TW" altLang="en-US" dirty="0" smtClean="0"/>
              <a:t>（手機記事本）</a:t>
            </a:r>
            <a:endParaRPr lang="en-US" altLang="zh-TW" dirty="0" smtClean="0"/>
          </a:p>
          <a:p>
            <a:pPr lvl="2" fontAlgn="base"/>
            <a:endParaRPr lang="zh-TW" altLang="en-US" sz="1400" dirty="0"/>
          </a:p>
          <a:p>
            <a:pPr lvl="1" fontAlgn="base"/>
            <a:r>
              <a:rPr lang="zh-TW" altLang="en-US" dirty="0"/>
              <a:t>自主學習課外時間</a:t>
            </a:r>
            <a:endParaRPr lang="zh-TW" altLang="en-US" sz="1600" dirty="0"/>
          </a:p>
          <a:p>
            <a:pPr lvl="2" fontAlgn="base"/>
            <a:r>
              <a:rPr lang="zh-TW" altLang="en-US" dirty="0"/>
              <a:t>成果</a:t>
            </a:r>
            <a:r>
              <a:rPr lang="en-US" altLang="zh-TW" dirty="0"/>
              <a:t>PPT</a:t>
            </a:r>
            <a:endParaRPr lang="zh-TW" altLang="en-US" sz="1400" dirty="0"/>
          </a:p>
          <a:p>
            <a:pPr lvl="2" fontAlgn="base"/>
            <a:r>
              <a:rPr lang="zh-TW" altLang="en-US" dirty="0"/>
              <a:t>成果海報</a:t>
            </a:r>
            <a:endParaRPr lang="zh-TW" altLang="en-US" sz="1400" dirty="0"/>
          </a:p>
          <a:p>
            <a:pPr lvl="2" fontAlgn="base"/>
            <a:r>
              <a:rPr lang="zh-TW" altLang="en-US" dirty="0"/>
              <a:t>網路</a:t>
            </a:r>
            <a:r>
              <a:rPr lang="zh-TW" altLang="en-US" dirty="0" smtClean="0"/>
              <a:t>發布</a:t>
            </a:r>
            <a:endParaRPr lang="en-US" altLang="zh-TW" dirty="0"/>
          </a:p>
          <a:p>
            <a:pPr lvl="2" fontAlgn="base"/>
            <a:endParaRPr lang="zh-TW" altLang="en-US" sz="1400" dirty="0"/>
          </a:p>
          <a:p>
            <a:pPr fontAlgn="base"/>
            <a:r>
              <a:rPr lang="zh-TW" altLang="en-US" sz="2400" dirty="0"/>
              <a:t>方法</a:t>
            </a:r>
            <a:endParaRPr lang="zh-TW" altLang="en-US" sz="2000" dirty="0"/>
          </a:p>
          <a:p>
            <a:pPr lvl="1" fontAlgn="base"/>
            <a:r>
              <a:rPr lang="zh-TW" altLang="en-US" dirty="0"/>
              <a:t>實務創作法（文字創作）</a:t>
            </a:r>
            <a:endParaRPr lang="zh-TW" altLang="en-US" sz="1600" dirty="0"/>
          </a:p>
          <a:p>
            <a:pPr lvl="1" fontAlgn="base"/>
            <a:r>
              <a:rPr lang="zh-TW" altLang="en-US" dirty="0" smtClean="0"/>
              <a:t>資料</a:t>
            </a:r>
            <a:r>
              <a:rPr lang="zh-TW" altLang="en-US" dirty="0"/>
              <a:t>蒐集法（資料查詢及彙整</a:t>
            </a:r>
            <a:r>
              <a:rPr lang="zh-TW" altLang="en-US" dirty="0" smtClean="0"/>
              <a:t>）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038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提供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0189"/>
            <a:ext cx="2281977" cy="507105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未提供說明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6868" r="7256" b="7331"/>
          <a:stretch/>
        </p:blipFill>
        <p:spPr bwMode="auto">
          <a:xfrm>
            <a:off x="5032066" y="587897"/>
            <a:ext cx="2232276" cy="507335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4"/>
          <a:stretch/>
        </p:blipFill>
        <p:spPr>
          <a:xfrm>
            <a:off x="5796136" y="1052736"/>
            <a:ext cx="720080" cy="15714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90412" y="5871904"/>
            <a:ext cx="19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手機記事本檔案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69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8" y="692696"/>
            <a:ext cx="7647364" cy="1433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2" y="2492896"/>
            <a:ext cx="7596336" cy="3107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3131840" y="6038214"/>
            <a:ext cx="266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  <a:hlinkClick r:id="rId5"/>
              </a:rPr>
              <a:t>雲端硬碟檔案目錄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8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計畫執行問題及進度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由於是延續上學期的成果，且上學期的課程並不完整，花了一點時間重新規劃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因還須製作</a:t>
            </a:r>
            <a:r>
              <a:rPr lang="en-US" altLang="zh-TW" dirty="0" smtClean="0"/>
              <a:t>PPT</a:t>
            </a:r>
            <a:r>
              <a:rPr lang="zh-TW" altLang="en-US" dirty="0" smtClean="0"/>
              <a:t>和海報，需要貼補非常多的私人時間完成進度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當初設想大綱時過於草率，和實際成品有落差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目前已在收尾階段，可能會接續寒假或下學期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47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歷程省思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/>
          <a:lstStyle/>
          <a:p>
            <a:r>
              <a:rPr lang="zh-TW" altLang="en-US" dirty="0" smtClean="0"/>
              <a:t>節奏及打字速度比起</a:t>
            </a:r>
            <a:r>
              <a:rPr lang="zh-TW" altLang="en-US" dirty="0"/>
              <a:t>上學期有</a:t>
            </a:r>
            <a:r>
              <a:rPr lang="zh-TW" altLang="en-US" dirty="0" smtClean="0"/>
              <a:t>進步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多了思路手稿，不像上學期想到哪寫到哪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完整的創作需要多方思考及學習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「彈性學習」是課程，除了成果還需要拿出「學習」的證明，非只有成果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88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620000" cy="1143000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Ink Free" pitchFamily="66" charset="0"/>
                <a:cs typeface="Leelawadee UI" pitchFamily="34" charset="-34"/>
              </a:rPr>
              <a:t>Thanks for Listening</a:t>
            </a:r>
            <a:endParaRPr lang="zh-TW" altLang="en-US" b="1" dirty="0">
              <a:latin typeface="Ink Free" pitchFamily="66" charset="0"/>
              <a:cs typeface="Leelawadee UI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76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靈異刑偵</a:t>
            </a:r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小說定義</a:t>
            </a:r>
            <a:endParaRPr lang="en-US" altLang="zh-TW" sz="2400" dirty="0" smtClean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endParaRPr lang="en-US" altLang="zh-TW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宗旨</a:t>
            </a:r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與</a:t>
            </a:r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目的</a:t>
            </a:r>
            <a:endParaRPr lang="en-US" altLang="zh-TW" sz="2400" dirty="0" smtClean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endParaRPr lang="en-US" altLang="zh-TW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學習成果介紹</a:t>
            </a:r>
            <a:endParaRPr lang="en-US" altLang="zh-TW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endParaRPr lang="zh-TW" altLang="en-US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實施策略與方法</a:t>
            </a:r>
          </a:p>
          <a:p>
            <a:endParaRPr lang="zh-TW" altLang="en-US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計畫</a:t>
            </a:r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執行</a:t>
            </a:r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問題</a:t>
            </a:r>
          </a:p>
          <a:p>
            <a:pPr marL="114300" indent="0">
              <a:buNone/>
            </a:pPr>
            <a:endParaRPr lang="zh-TW" altLang="en-US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sz="2400" dirty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歷程省</a:t>
            </a:r>
            <a:r>
              <a:rPr lang="zh-TW" altLang="en-US" sz="2400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思</a:t>
            </a:r>
            <a:endParaRPr lang="zh-TW" altLang="en-US" sz="2400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54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靈異刑偵小說定義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2400" dirty="0" smtClean="0"/>
              <a:t>定義</a:t>
            </a:r>
          </a:p>
          <a:p>
            <a:pPr lvl="1" fontAlgn="base"/>
            <a:r>
              <a:rPr lang="zh-TW" altLang="en-US" dirty="0" smtClean="0"/>
              <a:t>包含推理、懸疑、靈異、恐怖、非人角色等元素</a:t>
            </a:r>
            <a:endParaRPr lang="en-US" altLang="zh-TW" dirty="0" smtClean="0"/>
          </a:p>
          <a:p>
            <a:pPr lvl="1" fontAlgn="base"/>
            <a:r>
              <a:rPr lang="zh-TW" altLang="en-US" dirty="0" smtClean="0"/>
              <a:t>多數鬼片都符合此定義</a:t>
            </a:r>
            <a:endParaRPr lang="en-US" altLang="zh-TW" dirty="0" smtClean="0"/>
          </a:p>
          <a:p>
            <a:pPr marL="411480" lvl="1" indent="0" fontAlgn="base">
              <a:buNone/>
            </a:pPr>
            <a:endParaRPr lang="en-US" altLang="zh-TW" dirty="0" smtClean="0"/>
          </a:p>
          <a:p>
            <a:pPr marL="411480" lvl="1" indent="0" fontAlgn="base">
              <a:buNone/>
            </a:pPr>
            <a:endParaRPr lang="en-US" altLang="zh-TW" dirty="0" smtClean="0"/>
          </a:p>
          <a:p>
            <a:pPr fontAlgn="base"/>
            <a:r>
              <a:rPr lang="zh-TW" altLang="en-US" sz="2400" dirty="0" smtClean="0"/>
              <a:t>作品實例</a:t>
            </a:r>
          </a:p>
          <a:p>
            <a:pPr lvl="1" fontAlgn="base"/>
            <a:r>
              <a:rPr lang="zh-TW" altLang="en-US" dirty="0"/>
              <a:t>網路劇－ </a:t>
            </a:r>
            <a:r>
              <a:rPr lang="zh-TW" altLang="en-US" dirty="0" smtClean="0"/>
              <a:t>十</a:t>
            </a:r>
            <a:r>
              <a:rPr lang="zh-TW" altLang="en-US" dirty="0"/>
              <a:t>宗罪、</a:t>
            </a:r>
            <a:r>
              <a:rPr lang="zh-TW" altLang="en-US" dirty="0">
                <a:solidFill>
                  <a:srgbClr val="FF0000"/>
                </a:solidFill>
              </a:rPr>
              <a:t>驅魔麵館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 fontAlgn="base"/>
            <a:r>
              <a:rPr lang="zh-TW" altLang="en-US" dirty="0" smtClean="0"/>
              <a:t>電視劇－</a:t>
            </a:r>
            <a:r>
              <a:rPr lang="zh-TW" altLang="en-US" dirty="0" smtClean="0">
                <a:solidFill>
                  <a:srgbClr val="FF0000"/>
                </a:solidFill>
              </a:rPr>
              <a:t>吸血鬼檢察官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 fontAlgn="base"/>
            <a:r>
              <a:rPr lang="zh-TW" altLang="en-US" dirty="0"/>
              <a:t>小說－</a:t>
            </a:r>
            <a:r>
              <a:rPr lang="zh-TW" altLang="en-US" dirty="0">
                <a:solidFill>
                  <a:srgbClr val="FF0000"/>
                </a:solidFill>
              </a:rPr>
              <a:t>詭案</a:t>
            </a:r>
            <a:r>
              <a:rPr lang="zh-TW" altLang="en-US" dirty="0" smtClean="0">
                <a:solidFill>
                  <a:srgbClr val="FF0000"/>
                </a:solidFill>
              </a:rPr>
              <a:t>組</a:t>
            </a:r>
            <a:r>
              <a:rPr lang="zh-TW" altLang="en-US" dirty="0" smtClean="0"/>
              <a:t>、骷髏幻戲圖、鎮魂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561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宗旨與目的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2400" dirty="0" smtClean="0"/>
              <a:t>創作目標</a:t>
            </a:r>
            <a:endParaRPr lang="zh-TW" altLang="en-US" sz="2400" dirty="0"/>
          </a:p>
          <a:p>
            <a:pPr lvl="1" fontAlgn="base"/>
            <a:r>
              <a:rPr lang="en-US" altLang="zh-TW" dirty="0"/>
              <a:t>《</a:t>
            </a:r>
            <a:r>
              <a:rPr lang="zh-TW" altLang="en-US" dirty="0"/>
              <a:t>命起緣生</a:t>
            </a:r>
            <a:r>
              <a:rPr lang="en-US" altLang="zh-TW" dirty="0"/>
              <a:t>》</a:t>
            </a:r>
            <a:r>
              <a:rPr lang="zh-TW" altLang="en-US" dirty="0"/>
              <a:t>小說之</a:t>
            </a:r>
            <a:r>
              <a:rPr lang="zh-TW" altLang="en-US" dirty="0" smtClean="0"/>
              <a:t>創作</a:t>
            </a:r>
            <a:endParaRPr lang="en-US" altLang="zh-TW" dirty="0" smtClean="0"/>
          </a:p>
          <a:p>
            <a:pPr lvl="1" fontAlgn="base"/>
            <a:endParaRPr lang="zh-TW" altLang="en-US" sz="1800" dirty="0"/>
          </a:p>
          <a:p>
            <a:pPr fontAlgn="base"/>
            <a:r>
              <a:rPr lang="zh-TW" altLang="en-US" sz="2400" dirty="0"/>
              <a:t>創作宗旨</a:t>
            </a:r>
            <a:endParaRPr lang="zh-TW" altLang="en-US" sz="1800" dirty="0" smtClean="0"/>
          </a:p>
          <a:p>
            <a:pPr lvl="1" fontAlgn="base"/>
            <a:r>
              <a:rPr lang="zh-TW" altLang="en-US" dirty="0" smtClean="0"/>
              <a:t>認識台灣廟宇文化及宗教</a:t>
            </a:r>
            <a:endParaRPr lang="en-US" altLang="zh-TW" dirty="0" smtClean="0"/>
          </a:p>
          <a:p>
            <a:pPr lvl="1" fontAlgn="base"/>
            <a:r>
              <a:rPr lang="zh-TW" altLang="en-US" dirty="0"/>
              <a:t>融入</a:t>
            </a:r>
            <a:r>
              <a:rPr lang="zh-TW" altLang="en-US" dirty="0" smtClean="0"/>
              <a:t>台灣</a:t>
            </a:r>
            <a:r>
              <a:rPr lang="zh-TW" altLang="en-US" dirty="0"/>
              <a:t>本土傳說故事</a:t>
            </a:r>
            <a:endParaRPr lang="en-US" altLang="zh-TW" dirty="0" smtClean="0"/>
          </a:p>
          <a:p>
            <a:pPr lvl="1" fontAlgn="base"/>
            <a:endParaRPr lang="zh-TW" altLang="en-US" sz="1800" dirty="0"/>
          </a:p>
          <a:p>
            <a:pPr fontAlgn="base"/>
            <a:r>
              <a:rPr lang="zh-TW" altLang="en-US" sz="2400" dirty="0" smtClean="0"/>
              <a:t>投稿</a:t>
            </a:r>
            <a:endParaRPr lang="zh-TW" altLang="en-US" sz="1800" dirty="0"/>
          </a:p>
          <a:p>
            <a:pPr lvl="1" fontAlgn="base"/>
            <a:r>
              <a:rPr lang="en-US" altLang="zh-TW" dirty="0"/>
              <a:t>FACEBOOK</a:t>
            </a:r>
            <a:endParaRPr lang="zh-TW" altLang="en-US" sz="1400" dirty="0"/>
          </a:p>
          <a:p>
            <a:pPr lvl="1" fontAlgn="base"/>
            <a:r>
              <a:rPr lang="en-US" altLang="zh-TW" dirty="0"/>
              <a:t>POPO</a:t>
            </a:r>
            <a:r>
              <a:rPr lang="zh-TW" altLang="en-US" dirty="0"/>
              <a:t>原創</a:t>
            </a:r>
            <a:r>
              <a:rPr lang="zh-TW" altLang="en-US" dirty="0" smtClean="0"/>
              <a:t>市集</a:t>
            </a:r>
            <a:endParaRPr lang="en-US" altLang="zh-TW" dirty="0"/>
          </a:p>
          <a:p>
            <a:pPr lvl="1" fontAlgn="base"/>
            <a:r>
              <a:rPr lang="zh-TW" altLang="en-US" dirty="0" smtClean="0"/>
              <a:t>全文完結後單獨印刷成冊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3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學習成果介紹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556792"/>
            <a:ext cx="728752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059832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  <a:hlinkClick r:id="rId3"/>
              </a:rPr>
              <a:t>POPO</a:t>
            </a:r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  <a:hlinkClick r:id="rId3"/>
              </a:rPr>
              <a:t>原創市集文章首頁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5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B4boI90GRK50Yig9mTWWRJSz4-Jo-gXk7TTtPIkGUlowGUjtJuiKptt1Wy0P43LmNyK-nl4-KDNNf6n0lhHKYKdK5FrPEiB1SlEgl3nAPWOwIIZAzgljKKXUCvGZPava4eC3EE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007746" cy="502473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987824" y="5661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  <a:hlinkClick r:id="rId3"/>
              </a:rPr>
              <a:t>文案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4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22" y="5456686"/>
            <a:ext cx="565843" cy="81924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528393" cy="5108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2915816" y="5856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POPO</a:t>
            </a:r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原創市集文章目錄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3" y="471363"/>
            <a:ext cx="4154199" cy="511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5595272" cy="237626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10" y="2996952"/>
            <a:ext cx="6276067" cy="362264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796136" y="13507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台灣本土傳說（貓麻仔）</a:t>
            </a:r>
            <a:endParaRPr lang="en-US" altLang="zh-TW" dirty="0" smtClean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　</a:t>
            </a:r>
            <a:r>
              <a:rPr lang="en-US" altLang="zh-TW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CH.23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36512" y="43651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台灣廟宇種類（建造方式）</a:t>
            </a:r>
            <a:endParaRPr lang="en-US" altLang="zh-TW" dirty="0" smtClean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  <a:p>
            <a:r>
              <a:rPr lang="zh-TW" altLang="en-US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　</a:t>
            </a:r>
            <a:r>
              <a:rPr lang="en-US" altLang="zh-TW" dirty="0" smtClean="0">
                <a:latin typeface="文鼎粗鋼筆行楷" pitchFamily="49" charset="-120"/>
                <a:ea typeface="文鼎粗鋼筆行楷" pitchFamily="49" charset="-120"/>
                <a:cs typeface="文鼎粗鋼筆行楷" pitchFamily="49" charset="-120"/>
              </a:rPr>
              <a:t>CH.35</a:t>
            </a:r>
            <a:endParaRPr lang="zh-TW" altLang="en-US" dirty="0">
              <a:latin typeface="文鼎粗鋼筆行楷" pitchFamily="49" charset="-120"/>
              <a:ea typeface="文鼎粗鋼筆行楷" pitchFamily="49" charset="-120"/>
              <a:cs typeface="文鼎粗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59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340768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開篇（凶宅）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9924" y="280211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冤魂替死案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6497" y="3840081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貓麻仔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93856" y="493652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屍餐案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87924" y="198884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碟仙案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36096" y="3390900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嬰靈案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92080" y="5013176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二號凶宅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1187624" y="1772816"/>
            <a:ext cx="504056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971600" y="3284984"/>
            <a:ext cx="72008" cy="475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1134589" y="4259539"/>
            <a:ext cx="989139" cy="861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44008" y="2420888"/>
            <a:ext cx="1278142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931360" y="2420888"/>
            <a:ext cx="1581012" cy="24076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6012160" y="3798580"/>
            <a:ext cx="360040" cy="1137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799692" y="1772816"/>
            <a:ext cx="4122458" cy="3163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3887924" y="5121188"/>
            <a:ext cx="1296144" cy="118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1854670" y="3016614"/>
            <a:ext cx="3509418" cy="608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854101" y="1628438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5351884" y="5305854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6671211" y="3583774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3913282" y="1884750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2320779" y="5180361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306497" y="4028567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1550675" y="3040811"/>
            <a:ext cx="307005" cy="288756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0" name="直線單箭頭接點 59"/>
          <p:cNvCxnSpPr/>
          <p:nvPr/>
        </p:nvCxnSpPr>
        <p:spPr>
          <a:xfrm>
            <a:off x="7092280" y="404664"/>
            <a:ext cx="96987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7092280" y="764704"/>
            <a:ext cx="9698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5018613" y="253068"/>
            <a:ext cx="1980220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/>
              <a:t>事件（文章）順序</a:t>
            </a:r>
            <a:endParaRPr lang="zh-TW" altLang="en-US" sz="16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022050" y="620688"/>
            <a:ext cx="1980220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/>
              <a:t>導致該事件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8397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293</TotalTime>
  <Words>716</Words>
  <Application>Microsoft Office PowerPoint</Application>
  <PresentationFormat>如螢幕大小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相鄰</vt:lpstr>
      <vt:lpstr>110學年度第一學期  彈性學習成果發表</vt:lpstr>
      <vt:lpstr>目錄</vt:lpstr>
      <vt:lpstr>靈異刑偵小說定義</vt:lpstr>
      <vt:lpstr>宗旨與目的</vt:lpstr>
      <vt:lpstr>學習成果介紹</vt:lpstr>
      <vt:lpstr>PowerPoint 簡報</vt:lpstr>
      <vt:lpstr>PowerPoint 簡報</vt:lpstr>
      <vt:lpstr>PowerPoint 簡報</vt:lpstr>
      <vt:lpstr>PowerPoint 簡報</vt:lpstr>
      <vt:lpstr>主要角色設定</vt:lpstr>
      <vt:lpstr>主要角色設定</vt:lpstr>
      <vt:lpstr>實施策略與方法</vt:lpstr>
      <vt:lpstr>PowerPoint 簡報</vt:lpstr>
      <vt:lpstr>PowerPoint 簡報</vt:lpstr>
      <vt:lpstr>計畫執行問題及進度</vt:lpstr>
      <vt:lpstr>歷程省思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dcterms:created xsi:type="dcterms:W3CDTF">2021-11-21T01:53:16Z</dcterms:created>
  <dcterms:modified xsi:type="dcterms:W3CDTF">2022-01-11T10:49:48Z</dcterms:modified>
</cp:coreProperties>
</file>