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7" r:id="rId3"/>
    <p:sldId id="274" r:id="rId4"/>
    <p:sldId id="259" r:id="rId5"/>
    <p:sldId id="258" r:id="rId6"/>
    <p:sldId id="264" r:id="rId7"/>
    <p:sldId id="268" r:id="rId8"/>
    <p:sldId id="269" r:id="rId9"/>
    <p:sldId id="270" r:id="rId10"/>
    <p:sldId id="271" r:id="rId11"/>
    <p:sldId id="272" r:id="rId12"/>
    <p:sldId id="276" r:id="rId13"/>
    <p:sldId id="275" r:id="rId14"/>
    <p:sldId id="273" r:id="rId15"/>
    <p:sldId id="265"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us" initials="A" lastIdx="1" clrIdx="0">
    <p:extLst>
      <p:ext uri="{19B8F6BF-5375-455C-9EA6-DF929625EA0E}">
        <p15:presenceInfo xmlns:p15="http://schemas.microsoft.com/office/powerpoint/2012/main" userId="Asu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6E6E6"/>
    <a:srgbClr val="363636"/>
    <a:srgbClr val="2582C6"/>
    <a:srgbClr val="2B2B2B"/>
    <a:srgbClr val="FF66CC"/>
    <a:srgbClr val="020007"/>
    <a:srgbClr val="1010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等深淺樣式 1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EE78F9-588F-4BAE-94E1-BFC238562C21}" type="doc">
      <dgm:prSet loTypeId="urn:microsoft.com/office/officeart/2005/8/layout/arrow2" loCatId="process" qsTypeId="urn:microsoft.com/office/officeart/2005/8/quickstyle/simple1" qsCatId="simple" csTypeId="urn:microsoft.com/office/officeart/2005/8/colors/accent4_1" csCatId="accent4" phldr="1"/>
      <dgm:spPr/>
    </dgm:pt>
    <dgm:pt modelId="{21B86DF3-850D-439B-821E-2F1E87BD3727}">
      <dgm:prSet phldrT="[文字]" custT="1"/>
      <dgm:spPr/>
      <dgm:t>
        <a:bodyPr/>
        <a:lstStyle/>
        <a:p>
          <a:r>
            <a:rPr lang="zh-TW" altLang="en-US" sz="2400" dirty="0">
              <a:solidFill>
                <a:schemeClr val="bg1"/>
              </a:solidFill>
              <a:latin typeface="標楷體" panose="03000509000000000000" pitchFamily="65" charset="-120"/>
              <a:ea typeface="標楷體" panose="03000509000000000000" pitchFamily="65" charset="-120"/>
            </a:rPr>
            <a:t>確</a:t>
          </a:r>
          <a:br>
            <a:rPr lang="en-US" altLang="zh-TW" sz="2400" dirty="0">
              <a:solidFill>
                <a:schemeClr val="bg1"/>
              </a:solidFill>
              <a:latin typeface="標楷體" panose="03000509000000000000" pitchFamily="65" charset="-120"/>
              <a:ea typeface="標楷體" panose="03000509000000000000" pitchFamily="65" charset="-120"/>
            </a:rPr>
          </a:br>
          <a:r>
            <a:rPr lang="zh-TW" altLang="en-US" sz="2400" dirty="0">
              <a:solidFill>
                <a:schemeClr val="bg1"/>
              </a:solidFill>
              <a:latin typeface="標楷體" panose="03000509000000000000" pitchFamily="65" charset="-120"/>
              <a:ea typeface="標楷體" panose="03000509000000000000" pitchFamily="65" charset="-120"/>
            </a:rPr>
            <a:t>認</a:t>
          </a:r>
          <a:br>
            <a:rPr lang="en-US" altLang="zh-TW" sz="2400" dirty="0">
              <a:solidFill>
                <a:schemeClr val="bg1"/>
              </a:solidFill>
              <a:latin typeface="標楷體" panose="03000509000000000000" pitchFamily="65" charset="-120"/>
              <a:ea typeface="標楷體" panose="03000509000000000000" pitchFamily="65" charset="-120"/>
            </a:rPr>
          </a:br>
          <a:r>
            <a:rPr lang="zh-TW" altLang="en-US" sz="2400" dirty="0">
              <a:solidFill>
                <a:schemeClr val="bg1"/>
              </a:solidFill>
              <a:latin typeface="標楷體" panose="03000509000000000000" pitchFamily="65" charset="-120"/>
              <a:ea typeface="標楷體" panose="03000509000000000000" pitchFamily="65" charset="-120"/>
            </a:rPr>
            <a:t>主</a:t>
          </a:r>
          <a:br>
            <a:rPr lang="en-US" altLang="zh-TW" sz="2400" dirty="0">
              <a:solidFill>
                <a:schemeClr val="bg1"/>
              </a:solidFill>
              <a:latin typeface="標楷體" panose="03000509000000000000" pitchFamily="65" charset="-120"/>
              <a:ea typeface="標楷體" panose="03000509000000000000" pitchFamily="65" charset="-120"/>
            </a:rPr>
          </a:br>
          <a:r>
            <a:rPr lang="zh-TW" altLang="en-US" sz="2400" dirty="0">
              <a:solidFill>
                <a:schemeClr val="bg1"/>
              </a:solidFill>
              <a:latin typeface="標楷體" panose="03000509000000000000" pitchFamily="65" charset="-120"/>
              <a:ea typeface="標楷體" panose="03000509000000000000" pitchFamily="65" charset="-120"/>
            </a:rPr>
            <a:t>題</a:t>
          </a:r>
        </a:p>
      </dgm:t>
    </dgm:pt>
    <dgm:pt modelId="{ED0F40EC-D7C5-4831-B6A3-B5F38CC09382}" type="parTrans" cxnId="{B3CA1A6D-C899-4140-9AAE-CF242DAC7B39}">
      <dgm:prSet/>
      <dgm:spPr/>
      <dgm:t>
        <a:bodyPr/>
        <a:lstStyle/>
        <a:p>
          <a:endParaRPr lang="zh-TW" altLang="en-US"/>
        </a:p>
      </dgm:t>
    </dgm:pt>
    <dgm:pt modelId="{3CDFB573-8E61-4B14-8DC2-46BC7F1EDAA1}" type="sibTrans" cxnId="{B3CA1A6D-C899-4140-9AAE-CF242DAC7B39}">
      <dgm:prSet/>
      <dgm:spPr/>
      <dgm:t>
        <a:bodyPr/>
        <a:lstStyle/>
        <a:p>
          <a:endParaRPr lang="zh-TW" altLang="en-US"/>
        </a:p>
      </dgm:t>
    </dgm:pt>
    <dgm:pt modelId="{F7424E58-36A0-4268-AAC6-363C2EA2F51F}">
      <dgm:prSet phldrT="[文字]" custT="1"/>
      <dgm:spPr/>
      <dgm:t>
        <a:bodyPr vert="eaVert"/>
        <a:lstStyle/>
        <a:p>
          <a:pPr marL="0" lvl="0" indent="0" algn="l" defTabSz="1244600">
            <a:lnSpc>
              <a:spcPct val="90000"/>
            </a:lnSpc>
            <a:spcBef>
              <a:spcPct val="0"/>
            </a:spcBef>
            <a:spcAft>
              <a:spcPct val="35000"/>
            </a:spcAft>
            <a:buNone/>
          </a:pPr>
          <a:r>
            <a:rPr lang="zh-TW" altLang="en-US" sz="2400" kern="1200" dirty="0">
              <a:solidFill>
                <a:prstClr val="white"/>
              </a:solidFill>
              <a:latin typeface="標楷體" panose="03000509000000000000" pitchFamily="65" charset="-120"/>
              <a:ea typeface="標楷體" panose="03000509000000000000" pitchFamily="65" charset="-120"/>
              <a:cs typeface="+mn-cs"/>
            </a:rPr>
            <a:t>             查找、學習相關資料</a:t>
          </a:r>
        </a:p>
      </dgm:t>
    </dgm:pt>
    <dgm:pt modelId="{74F5108C-F3FD-46B5-BDA7-FE0F4340A09C}" type="parTrans" cxnId="{471D49C9-EA32-44ED-9E39-00ED41867E96}">
      <dgm:prSet/>
      <dgm:spPr/>
      <dgm:t>
        <a:bodyPr/>
        <a:lstStyle/>
        <a:p>
          <a:endParaRPr lang="zh-TW" altLang="en-US"/>
        </a:p>
      </dgm:t>
    </dgm:pt>
    <dgm:pt modelId="{C54CD819-6B23-49D9-A3C6-0F2CA680E1DF}" type="sibTrans" cxnId="{471D49C9-EA32-44ED-9E39-00ED41867E96}">
      <dgm:prSet/>
      <dgm:spPr/>
      <dgm:t>
        <a:bodyPr/>
        <a:lstStyle/>
        <a:p>
          <a:endParaRPr lang="zh-TW" altLang="en-US"/>
        </a:p>
      </dgm:t>
    </dgm:pt>
    <dgm:pt modelId="{0B999B72-88A6-4032-9709-632A551A9108}">
      <dgm:prSet phldrT="[文字]" custT="1"/>
      <dgm:spPr/>
      <dgm:t>
        <a:bodyPr vert="eaVert"/>
        <a:lstStyle/>
        <a:p>
          <a:r>
            <a:rPr lang="zh-TW" altLang="en-US" sz="2400" kern="1200" dirty="0">
              <a:solidFill>
                <a:prstClr val="white"/>
              </a:solidFill>
              <a:latin typeface="標楷體" panose="03000509000000000000" pitchFamily="65" charset="-120"/>
              <a:ea typeface="標楷體" panose="03000509000000000000" pitchFamily="65" charset="-120"/>
              <a:cs typeface="+mn-cs"/>
            </a:rPr>
            <a:t> 撰寫文書</a:t>
          </a:r>
        </a:p>
      </dgm:t>
    </dgm:pt>
    <dgm:pt modelId="{292EB3C2-D6D0-44BC-AB52-B1D8E08F4D6E}" type="parTrans" cxnId="{4DECF1BA-C686-4DB9-8BE8-0690C7C9FDAB}">
      <dgm:prSet/>
      <dgm:spPr/>
      <dgm:t>
        <a:bodyPr/>
        <a:lstStyle/>
        <a:p>
          <a:endParaRPr lang="zh-TW" altLang="en-US"/>
        </a:p>
      </dgm:t>
    </dgm:pt>
    <dgm:pt modelId="{F9F015CA-42C9-4CFC-8CBE-085E02762894}" type="sibTrans" cxnId="{4DECF1BA-C686-4DB9-8BE8-0690C7C9FDAB}">
      <dgm:prSet/>
      <dgm:spPr/>
      <dgm:t>
        <a:bodyPr/>
        <a:lstStyle/>
        <a:p>
          <a:endParaRPr lang="zh-TW" altLang="en-US"/>
        </a:p>
      </dgm:t>
    </dgm:pt>
    <dgm:pt modelId="{8EFF0047-FD2D-449D-A82F-E2B1DA57186F}">
      <dgm:prSet phldrT="[文字]" custT="1"/>
      <dgm:spPr/>
      <dgm:t>
        <a:bodyPr vert="eaVert"/>
        <a:lstStyle/>
        <a:p>
          <a:pPr marL="0" lvl="0" indent="0" algn="l" defTabSz="1244600">
            <a:lnSpc>
              <a:spcPct val="90000"/>
            </a:lnSpc>
            <a:spcBef>
              <a:spcPct val="0"/>
            </a:spcBef>
            <a:spcAft>
              <a:spcPct val="35000"/>
            </a:spcAft>
            <a:buNone/>
          </a:pPr>
          <a:r>
            <a:rPr lang="zh-TW" altLang="en-US" sz="2400" kern="1200" dirty="0">
              <a:solidFill>
                <a:prstClr val="white"/>
              </a:solidFill>
              <a:latin typeface="標楷體" panose="03000509000000000000" pitchFamily="65" charset="-120"/>
              <a:ea typeface="標楷體" panose="03000509000000000000" pitchFamily="65" charset="-120"/>
              <a:cs typeface="+mn-cs"/>
            </a:rPr>
            <a:t>         製作成果海報、簡報</a:t>
          </a:r>
        </a:p>
      </dgm:t>
    </dgm:pt>
    <dgm:pt modelId="{E0AF356D-AB8C-4BF6-8751-4623BEA1A257}" type="parTrans" cxnId="{C41E68F5-340A-45E9-BEDC-C50A303221CC}">
      <dgm:prSet/>
      <dgm:spPr/>
      <dgm:t>
        <a:bodyPr/>
        <a:lstStyle/>
        <a:p>
          <a:endParaRPr lang="zh-TW" altLang="en-US"/>
        </a:p>
      </dgm:t>
    </dgm:pt>
    <dgm:pt modelId="{7170481E-027E-40B3-879D-960D865987A1}" type="sibTrans" cxnId="{C41E68F5-340A-45E9-BEDC-C50A303221CC}">
      <dgm:prSet/>
      <dgm:spPr/>
      <dgm:t>
        <a:bodyPr/>
        <a:lstStyle/>
        <a:p>
          <a:endParaRPr lang="zh-TW" altLang="en-US"/>
        </a:p>
      </dgm:t>
    </dgm:pt>
    <dgm:pt modelId="{2360C6E9-ED66-471A-A069-53A2D00BC5B9}">
      <dgm:prSet phldrT="[文字]" custT="1"/>
      <dgm:spPr/>
      <dgm:t>
        <a:bodyPr vert="eaVert"/>
        <a:lstStyle/>
        <a:p>
          <a:pPr marL="0" lvl="0" indent="0" algn="l" defTabSz="1244600">
            <a:lnSpc>
              <a:spcPct val="90000"/>
            </a:lnSpc>
            <a:spcBef>
              <a:spcPct val="0"/>
            </a:spcBef>
            <a:spcAft>
              <a:spcPct val="35000"/>
            </a:spcAft>
            <a:buNone/>
          </a:pPr>
          <a:r>
            <a:rPr lang="zh-TW" altLang="en-US" sz="2400" kern="1200" dirty="0">
              <a:solidFill>
                <a:prstClr val="white"/>
              </a:solidFill>
              <a:latin typeface="標楷體" panose="03000509000000000000" pitchFamily="65" charset="-120"/>
              <a:ea typeface="標楷體" panose="03000509000000000000" pitchFamily="65" charset="-120"/>
              <a:cs typeface="+mn-cs"/>
            </a:rPr>
            <a:t>  自主學習成果展</a:t>
          </a:r>
        </a:p>
      </dgm:t>
    </dgm:pt>
    <dgm:pt modelId="{112DAF86-C667-4E1A-BAB3-401877519B1B}" type="parTrans" cxnId="{46508F1A-C963-4F70-9CFF-E782ED434C4E}">
      <dgm:prSet/>
      <dgm:spPr/>
      <dgm:t>
        <a:bodyPr/>
        <a:lstStyle/>
        <a:p>
          <a:endParaRPr lang="zh-TW" altLang="en-US"/>
        </a:p>
      </dgm:t>
    </dgm:pt>
    <dgm:pt modelId="{B014FFDF-DBCA-4FBB-A720-CCDFE105DC8F}" type="sibTrans" cxnId="{46508F1A-C963-4F70-9CFF-E782ED434C4E}">
      <dgm:prSet/>
      <dgm:spPr/>
      <dgm:t>
        <a:bodyPr/>
        <a:lstStyle/>
        <a:p>
          <a:endParaRPr lang="zh-TW" altLang="en-US"/>
        </a:p>
      </dgm:t>
    </dgm:pt>
    <dgm:pt modelId="{33C8FC74-8D3F-47E2-BE32-ACBE1C2A977F}" type="pres">
      <dgm:prSet presAssocID="{29EE78F9-588F-4BAE-94E1-BFC238562C21}" presName="arrowDiagram" presStyleCnt="0">
        <dgm:presLayoutVars>
          <dgm:chMax val="5"/>
          <dgm:dir/>
          <dgm:resizeHandles val="exact"/>
        </dgm:presLayoutVars>
      </dgm:prSet>
      <dgm:spPr/>
    </dgm:pt>
    <dgm:pt modelId="{C29461F6-4721-400E-844D-E9175CDDAFEE}" type="pres">
      <dgm:prSet presAssocID="{29EE78F9-588F-4BAE-94E1-BFC238562C21}" presName="arrow" presStyleLbl="bgShp" presStyleIdx="0" presStyleCnt="1" custLinFactNeighborX="16750" custLinFactNeighborY="8436"/>
      <dgm:spPr>
        <a:solidFill>
          <a:schemeClr val="bg1">
            <a:lumMod val="75000"/>
          </a:schemeClr>
        </a:solidFill>
      </dgm:spPr>
    </dgm:pt>
    <dgm:pt modelId="{899A545D-83C0-41C7-9FB8-6193DCAA794B}" type="pres">
      <dgm:prSet presAssocID="{29EE78F9-588F-4BAE-94E1-BFC238562C21}" presName="arrowDiagram5" presStyleCnt="0"/>
      <dgm:spPr/>
    </dgm:pt>
    <dgm:pt modelId="{F7B34D67-6F62-4A75-B009-742A8708DC6F}" type="pres">
      <dgm:prSet presAssocID="{21B86DF3-850D-439B-821E-2F1E87BD3727}" presName="bullet5a" presStyleLbl="node1" presStyleIdx="0" presStyleCnt="5" custLinFactX="400000" custLinFactY="28297" custLinFactNeighborX="418657" custLinFactNeighborY="100000"/>
      <dgm:spPr/>
    </dgm:pt>
    <dgm:pt modelId="{A8AFB7EC-C8BD-45B8-8E46-8586638E1AE1}" type="pres">
      <dgm:prSet presAssocID="{21B86DF3-850D-439B-821E-2F1E87BD3727}" presName="textBox5a" presStyleLbl="revTx" presStyleIdx="0" presStyleCnt="5" custLinFactX="15846" custLinFactNeighborX="100000" custLinFactNeighborY="34664">
        <dgm:presLayoutVars>
          <dgm:bulletEnabled val="1"/>
        </dgm:presLayoutVars>
      </dgm:prSet>
      <dgm:spPr/>
    </dgm:pt>
    <dgm:pt modelId="{B66B59F8-733F-445E-8994-99AA6753F8FA}" type="pres">
      <dgm:prSet presAssocID="{F7424E58-36A0-4268-AAC6-363C2EA2F51F}" presName="bullet5b" presStyleLbl="node1" presStyleIdx="1" presStyleCnt="5" custLinFactX="290422" custLinFactNeighborX="300000" custLinFactNeighborY="70267"/>
      <dgm:spPr/>
    </dgm:pt>
    <dgm:pt modelId="{337F1B2E-7E7B-4C6B-B514-48672343E377}" type="pres">
      <dgm:prSet presAssocID="{F7424E58-36A0-4268-AAC6-363C2EA2F51F}" presName="textBox5b" presStyleLbl="revTx" presStyleIdx="1" presStyleCnt="5" custFlipHor="0" custScaleX="96271" custScaleY="90849" custLinFactNeighborX="81804" custLinFactNeighborY="21616">
        <dgm:presLayoutVars>
          <dgm:bulletEnabled val="1"/>
        </dgm:presLayoutVars>
      </dgm:prSet>
      <dgm:spPr/>
    </dgm:pt>
    <dgm:pt modelId="{42388B26-381E-404D-9387-57CA2CC5F31C}" type="pres">
      <dgm:prSet presAssocID="{0B999B72-88A6-4032-9709-632A551A9108}" presName="bullet5c" presStyleLbl="node1" presStyleIdx="2" presStyleCnt="5" custLinFactX="200000" custLinFactNeighborX="210380" custLinFactNeighborY="70258"/>
      <dgm:spPr/>
    </dgm:pt>
    <dgm:pt modelId="{7B5B0B96-899C-4D15-96E0-D3C9495BFE5F}" type="pres">
      <dgm:prSet presAssocID="{0B999B72-88A6-4032-9709-632A551A9108}" presName="textBox5c" presStyleLbl="revTx" presStyleIdx="2" presStyleCnt="5" custLinFactNeighborX="15291" custLinFactNeighborY="14280">
        <dgm:presLayoutVars>
          <dgm:bulletEnabled val="1"/>
        </dgm:presLayoutVars>
      </dgm:prSet>
      <dgm:spPr/>
    </dgm:pt>
    <dgm:pt modelId="{76E365D0-1228-491A-AB72-893F1B0B190A}" type="pres">
      <dgm:prSet presAssocID="{8EFF0047-FD2D-449D-A82F-E2B1DA57186F}" presName="bullet5d" presStyleLbl="node1" presStyleIdx="3" presStyleCnt="5" custLinFactX="100000" custLinFactNeighborX="186417" custLinFactNeighborY="73350"/>
      <dgm:spPr/>
    </dgm:pt>
    <dgm:pt modelId="{12706379-C92B-482E-BA49-215F44C72733}" type="pres">
      <dgm:prSet presAssocID="{8EFF0047-FD2D-449D-A82F-E2B1DA57186F}" presName="textBox5d" presStyleLbl="revTx" presStyleIdx="3" presStyleCnt="5" custScaleY="149254" custLinFactNeighborX="2584" custLinFactNeighborY="-656">
        <dgm:presLayoutVars>
          <dgm:bulletEnabled val="1"/>
        </dgm:presLayoutVars>
      </dgm:prSet>
      <dgm:spPr/>
    </dgm:pt>
    <dgm:pt modelId="{F7817F03-9CE9-441E-B755-F370A23B74CB}" type="pres">
      <dgm:prSet presAssocID="{2360C6E9-ED66-471A-A069-53A2D00BC5B9}" presName="bullet5e" presStyleLbl="node1" presStyleIdx="4" presStyleCnt="5" custLinFactX="100000" custLinFactNeighborX="114111" custLinFactNeighborY="59781"/>
      <dgm:spPr/>
    </dgm:pt>
    <dgm:pt modelId="{295326B4-BE72-4BEA-B4F8-4E884C6777A6}" type="pres">
      <dgm:prSet presAssocID="{2360C6E9-ED66-471A-A069-53A2D00BC5B9}" presName="textBox5e" presStyleLbl="revTx" presStyleIdx="4" presStyleCnt="5" custFlipHor="1" custScaleX="31433" custLinFactNeighborX="32376" custLinFactNeighborY="11209">
        <dgm:presLayoutVars>
          <dgm:bulletEnabled val="1"/>
        </dgm:presLayoutVars>
      </dgm:prSet>
      <dgm:spPr/>
    </dgm:pt>
  </dgm:ptLst>
  <dgm:cxnLst>
    <dgm:cxn modelId="{D20FE512-4302-4F67-8515-6605020FE9DF}" type="presOf" srcId="{21B86DF3-850D-439B-821E-2F1E87BD3727}" destId="{A8AFB7EC-C8BD-45B8-8E46-8586638E1AE1}" srcOrd="0" destOrd="0" presId="urn:microsoft.com/office/officeart/2005/8/layout/arrow2"/>
    <dgm:cxn modelId="{46508F1A-C963-4F70-9CFF-E782ED434C4E}" srcId="{29EE78F9-588F-4BAE-94E1-BFC238562C21}" destId="{2360C6E9-ED66-471A-A069-53A2D00BC5B9}" srcOrd="4" destOrd="0" parTransId="{112DAF86-C667-4E1A-BAB3-401877519B1B}" sibTransId="{B014FFDF-DBCA-4FBB-A720-CCDFE105DC8F}"/>
    <dgm:cxn modelId="{5E87AB1B-A176-4BA1-B5A7-11FDCAB0B6B8}" type="presOf" srcId="{8EFF0047-FD2D-449D-A82F-E2B1DA57186F}" destId="{12706379-C92B-482E-BA49-215F44C72733}" srcOrd="0" destOrd="0" presId="urn:microsoft.com/office/officeart/2005/8/layout/arrow2"/>
    <dgm:cxn modelId="{1CBBE562-4B74-474E-A3CD-EE2FFD2A80C8}" type="presOf" srcId="{0B999B72-88A6-4032-9709-632A551A9108}" destId="{7B5B0B96-899C-4D15-96E0-D3C9495BFE5F}" srcOrd="0" destOrd="0" presId="urn:microsoft.com/office/officeart/2005/8/layout/arrow2"/>
    <dgm:cxn modelId="{B3CA1A6D-C899-4140-9AAE-CF242DAC7B39}" srcId="{29EE78F9-588F-4BAE-94E1-BFC238562C21}" destId="{21B86DF3-850D-439B-821E-2F1E87BD3727}" srcOrd="0" destOrd="0" parTransId="{ED0F40EC-D7C5-4831-B6A3-B5F38CC09382}" sibTransId="{3CDFB573-8E61-4B14-8DC2-46BC7F1EDAA1}"/>
    <dgm:cxn modelId="{DD471458-A96B-48F2-A41A-12D51800FF4D}" type="presOf" srcId="{F7424E58-36A0-4268-AAC6-363C2EA2F51F}" destId="{337F1B2E-7E7B-4C6B-B514-48672343E377}" srcOrd="0" destOrd="0" presId="urn:microsoft.com/office/officeart/2005/8/layout/arrow2"/>
    <dgm:cxn modelId="{34ED5B86-0741-4B6F-A5D3-84A70467A029}" type="presOf" srcId="{2360C6E9-ED66-471A-A069-53A2D00BC5B9}" destId="{295326B4-BE72-4BEA-B4F8-4E884C6777A6}" srcOrd="0" destOrd="0" presId="urn:microsoft.com/office/officeart/2005/8/layout/arrow2"/>
    <dgm:cxn modelId="{4DECF1BA-C686-4DB9-8BE8-0690C7C9FDAB}" srcId="{29EE78F9-588F-4BAE-94E1-BFC238562C21}" destId="{0B999B72-88A6-4032-9709-632A551A9108}" srcOrd="2" destOrd="0" parTransId="{292EB3C2-D6D0-44BC-AB52-B1D8E08F4D6E}" sibTransId="{F9F015CA-42C9-4CFC-8CBE-085E02762894}"/>
    <dgm:cxn modelId="{471D49C9-EA32-44ED-9E39-00ED41867E96}" srcId="{29EE78F9-588F-4BAE-94E1-BFC238562C21}" destId="{F7424E58-36A0-4268-AAC6-363C2EA2F51F}" srcOrd="1" destOrd="0" parTransId="{74F5108C-F3FD-46B5-BDA7-FE0F4340A09C}" sibTransId="{C54CD819-6B23-49D9-A3C6-0F2CA680E1DF}"/>
    <dgm:cxn modelId="{2A059BCD-11CF-48C9-A6C3-8C26BE29366E}" type="presOf" srcId="{29EE78F9-588F-4BAE-94E1-BFC238562C21}" destId="{33C8FC74-8D3F-47E2-BE32-ACBE1C2A977F}" srcOrd="0" destOrd="0" presId="urn:microsoft.com/office/officeart/2005/8/layout/arrow2"/>
    <dgm:cxn modelId="{C41E68F5-340A-45E9-BEDC-C50A303221CC}" srcId="{29EE78F9-588F-4BAE-94E1-BFC238562C21}" destId="{8EFF0047-FD2D-449D-A82F-E2B1DA57186F}" srcOrd="3" destOrd="0" parTransId="{E0AF356D-AB8C-4BF6-8751-4623BEA1A257}" sibTransId="{7170481E-027E-40B3-879D-960D865987A1}"/>
    <dgm:cxn modelId="{4D83034B-860B-4063-B152-D2179D8D2F4F}" type="presParOf" srcId="{33C8FC74-8D3F-47E2-BE32-ACBE1C2A977F}" destId="{C29461F6-4721-400E-844D-E9175CDDAFEE}" srcOrd="0" destOrd="0" presId="urn:microsoft.com/office/officeart/2005/8/layout/arrow2"/>
    <dgm:cxn modelId="{AE5574A2-CEB8-4C74-8357-CB416C898D50}" type="presParOf" srcId="{33C8FC74-8D3F-47E2-BE32-ACBE1C2A977F}" destId="{899A545D-83C0-41C7-9FB8-6193DCAA794B}" srcOrd="1" destOrd="0" presId="urn:microsoft.com/office/officeart/2005/8/layout/arrow2"/>
    <dgm:cxn modelId="{801FB425-F3EC-4E15-A356-8951667C7654}" type="presParOf" srcId="{899A545D-83C0-41C7-9FB8-6193DCAA794B}" destId="{F7B34D67-6F62-4A75-B009-742A8708DC6F}" srcOrd="0" destOrd="0" presId="urn:microsoft.com/office/officeart/2005/8/layout/arrow2"/>
    <dgm:cxn modelId="{B532422B-C9C6-4BC3-98A9-9234E81BCB11}" type="presParOf" srcId="{899A545D-83C0-41C7-9FB8-6193DCAA794B}" destId="{A8AFB7EC-C8BD-45B8-8E46-8586638E1AE1}" srcOrd="1" destOrd="0" presId="urn:microsoft.com/office/officeart/2005/8/layout/arrow2"/>
    <dgm:cxn modelId="{BA1C624B-13DA-46EE-806A-F7B365BEFAEE}" type="presParOf" srcId="{899A545D-83C0-41C7-9FB8-6193DCAA794B}" destId="{B66B59F8-733F-445E-8994-99AA6753F8FA}" srcOrd="2" destOrd="0" presId="urn:microsoft.com/office/officeart/2005/8/layout/arrow2"/>
    <dgm:cxn modelId="{13635541-2C0E-475E-9FF6-BF7AD11A95B6}" type="presParOf" srcId="{899A545D-83C0-41C7-9FB8-6193DCAA794B}" destId="{337F1B2E-7E7B-4C6B-B514-48672343E377}" srcOrd="3" destOrd="0" presId="urn:microsoft.com/office/officeart/2005/8/layout/arrow2"/>
    <dgm:cxn modelId="{CD2EAFBE-C1C5-432A-8D4E-E77A90376C18}" type="presParOf" srcId="{899A545D-83C0-41C7-9FB8-6193DCAA794B}" destId="{42388B26-381E-404D-9387-57CA2CC5F31C}" srcOrd="4" destOrd="0" presId="urn:microsoft.com/office/officeart/2005/8/layout/arrow2"/>
    <dgm:cxn modelId="{214258B6-DF56-460D-A333-E7071AF0F41E}" type="presParOf" srcId="{899A545D-83C0-41C7-9FB8-6193DCAA794B}" destId="{7B5B0B96-899C-4D15-96E0-D3C9495BFE5F}" srcOrd="5" destOrd="0" presId="urn:microsoft.com/office/officeart/2005/8/layout/arrow2"/>
    <dgm:cxn modelId="{7BAFEB11-BA8A-4E52-9C94-498D346D56A9}" type="presParOf" srcId="{899A545D-83C0-41C7-9FB8-6193DCAA794B}" destId="{76E365D0-1228-491A-AB72-893F1B0B190A}" srcOrd="6" destOrd="0" presId="urn:microsoft.com/office/officeart/2005/8/layout/arrow2"/>
    <dgm:cxn modelId="{041BB2BB-BBD0-4FA9-B65E-51D7295A00A7}" type="presParOf" srcId="{899A545D-83C0-41C7-9FB8-6193DCAA794B}" destId="{12706379-C92B-482E-BA49-215F44C72733}" srcOrd="7" destOrd="0" presId="urn:microsoft.com/office/officeart/2005/8/layout/arrow2"/>
    <dgm:cxn modelId="{8F9A0CDB-D3C3-46E1-A833-88B39286EE1A}" type="presParOf" srcId="{899A545D-83C0-41C7-9FB8-6193DCAA794B}" destId="{F7817F03-9CE9-441E-B755-F370A23B74CB}" srcOrd="8" destOrd="0" presId="urn:microsoft.com/office/officeart/2005/8/layout/arrow2"/>
    <dgm:cxn modelId="{048EC869-6477-4E46-9AA4-D35F3428CF0D}" type="presParOf" srcId="{899A545D-83C0-41C7-9FB8-6193DCAA794B}" destId="{295326B4-BE72-4BEA-B4F8-4E884C6777A6}" srcOrd="9" destOrd="0" presId="urn:microsoft.com/office/officeart/2005/8/layout/arrow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9461F6-4721-400E-844D-E9175CDDAFEE}">
      <dsp:nvSpPr>
        <dsp:cNvPr id="0" name=""/>
        <dsp:cNvSpPr/>
      </dsp:nvSpPr>
      <dsp:spPr>
        <a:xfrm>
          <a:off x="3017691" y="0"/>
          <a:ext cx="6708710" cy="4192944"/>
        </a:xfrm>
        <a:prstGeom prst="swooshArrow">
          <a:avLst>
            <a:gd name="adj1" fmla="val 25000"/>
            <a:gd name="adj2" fmla="val 25000"/>
          </a:avLst>
        </a:prstGeom>
        <a:solidFill>
          <a:schemeClr val="bg1">
            <a:lumMod val="75000"/>
          </a:schemeClr>
        </a:solidFill>
        <a:ln>
          <a:noFill/>
        </a:ln>
        <a:effectLst/>
      </dsp:spPr>
      <dsp:style>
        <a:lnRef idx="0">
          <a:scrgbClr r="0" g="0" b="0"/>
        </a:lnRef>
        <a:fillRef idx="1">
          <a:scrgbClr r="0" g="0" b="0"/>
        </a:fillRef>
        <a:effectRef idx="0">
          <a:scrgbClr r="0" g="0" b="0"/>
        </a:effectRef>
        <a:fontRef idx="minor"/>
      </dsp:style>
    </dsp:sp>
    <dsp:sp modelId="{F7B34D67-6F62-4A75-B009-742A8708DC6F}">
      <dsp:nvSpPr>
        <dsp:cNvPr id="0" name=""/>
        <dsp:cNvSpPr/>
      </dsp:nvSpPr>
      <dsp:spPr>
        <a:xfrm>
          <a:off x="3817980" y="2969916"/>
          <a:ext cx="154300" cy="154300"/>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AFB7EC-C8BD-45B8-8E46-8586638E1AE1}">
      <dsp:nvSpPr>
        <dsp:cNvPr id="0" name=""/>
        <dsp:cNvSpPr/>
      </dsp:nvSpPr>
      <dsp:spPr>
        <a:xfrm>
          <a:off x="3650042" y="3195022"/>
          <a:ext cx="878841" cy="997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1761" tIns="0" rIns="0" bIns="0" numCol="1" spcCol="1270" anchor="t" anchorCtr="0">
          <a:noAutofit/>
        </a:bodyPr>
        <a:lstStyle/>
        <a:p>
          <a:pPr marL="0" lvl="0" indent="0" algn="l" defTabSz="1066800">
            <a:lnSpc>
              <a:spcPct val="90000"/>
            </a:lnSpc>
            <a:spcBef>
              <a:spcPct val="0"/>
            </a:spcBef>
            <a:spcAft>
              <a:spcPct val="35000"/>
            </a:spcAft>
            <a:buNone/>
          </a:pPr>
          <a:r>
            <a:rPr lang="zh-TW" altLang="en-US" sz="2400" kern="1200" dirty="0">
              <a:solidFill>
                <a:schemeClr val="bg1"/>
              </a:solidFill>
              <a:latin typeface="標楷體" panose="03000509000000000000" pitchFamily="65" charset="-120"/>
              <a:ea typeface="標楷體" panose="03000509000000000000" pitchFamily="65" charset="-120"/>
            </a:rPr>
            <a:t>確</a:t>
          </a:r>
          <a:br>
            <a:rPr lang="en-US" altLang="zh-TW" sz="2400" kern="1200" dirty="0">
              <a:solidFill>
                <a:schemeClr val="bg1"/>
              </a:solidFill>
              <a:latin typeface="標楷體" panose="03000509000000000000" pitchFamily="65" charset="-120"/>
              <a:ea typeface="標楷體" panose="03000509000000000000" pitchFamily="65" charset="-120"/>
            </a:rPr>
          </a:br>
          <a:r>
            <a:rPr lang="zh-TW" altLang="en-US" sz="2400" kern="1200" dirty="0">
              <a:solidFill>
                <a:schemeClr val="bg1"/>
              </a:solidFill>
              <a:latin typeface="標楷體" panose="03000509000000000000" pitchFamily="65" charset="-120"/>
              <a:ea typeface="標楷體" panose="03000509000000000000" pitchFamily="65" charset="-120"/>
            </a:rPr>
            <a:t>認</a:t>
          </a:r>
          <a:br>
            <a:rPr lang="en-US" altLang="zh-TW" sz="2400" kern="1200" dirty="0">
              <a:solidFill>
                <a:schemeClr val="bg1"/>
              </a:solidFill>
              <a:latin typeface="標楷體" panose="03000509000000000000" pitchFamily="65" charset="-120"/>
              <a:ea typeface="標楷體" panose="03000509000000000000" pitchFamily="65" charset="-120"/>
            </a:rPr>
          </a:br>
          <a:r>
            <a:rPr lang="zh-TW" altLang="en-US" sz="2400" kern="1200" dirty="0">
              <a:solidFill>
                <a:schemeClr val="bg1"/>
              </a:solidFill>
              <a:latin typeface="標楷體" panose="03000509000000000000" pitchFamily="65" charset="-120"/>
              <a:ea typeface="標楷體" panose="03000509000000000000" pitchFamily="65" charset="-120"/>
            </a:rPr>
            <a:t>主</a:t>
          </a:r>
          <a:br>
            <a:rPr lang="en-US" altLang="zh-TW" sz="2400" kern="1200" dirty="0">
              <a:solidFill>
                <a:schemeClr val="bg1"/>
              </a:solidFill>
              <a:latin typeface="標楷體" panose="03000509000000000000" pitchFamily="65" charset="-120"/>
              <a:ea typeface="標楷體" panose="03000509000000000000" pitchFamily="65" charset="-120"/>
            </a:rPr>
          </a:br>
          <a:r>
            <a:rPr lang="zh-TW" altLang="en-US" sz="2400" kern="1200" dirty="0">
              <a:solidFill>
                <a:schemeClr val="bg1"/>
              </a:solidFill>
              <a:latin typeface="標楷體" panose="03000509000000000000" pitchFamily="65" charset="-120"/>
              <a:ea typeface="標楷體" panose="03000509000000000000" pitchFamily="65" charset="-120"/>
            </a:rPr>
            <a:t>題</a:t>
          </a:r>
        </a:p>
      </dsp:txBody>
      <dsp:txXfrm>
        <a:off x="3650042" y="3195022"/>
        <a:ext cx="878841" cy="997920"/>
      </dsp:txXfrm>
    </dsp:sp>
    <dsp:sp modelId="{B66B59F8-733F-445E-8994-99AA6753F8FA}">
      <dsp:nvSpPr>
        <dsp:cNvPr id="0" name=""/>
        <dsp:cNvSpPr/>
      </dsp:nvSpPr>
      <dsp:spPr>
        <a:xfrm>
          <a:off x="4815973" y="2139128"/>
          <a:ext cx="241513" cy="241513"/>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7F1B2E-7E7B-4C6B-B514-48672343E377}">
      <dsp:nvSpPr>
        <dsp:cNvPr id="0" name=""/>
        <dsp:cNvSpPr/>
      </dsp:nvSpPr>
      <dsp:spPr>
        <a:xfrm>
          <a:off x="4442552" y="2550324"/>
          <a:ext cx="1072118" cy="1596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eaVert" wrap="square" lIns="127973" tIns="0" rIns="0" bIns="0" numCol="1" spcCol="1270" anchor="t" anchorCtr="0">
          <a:noAutofit/>
        </a:bodyPr>
        <a:lstStyle/>
        <a:p>
          <a:pPr marL="0" lvl="0" indent="0" algn="l" defTabSz="1244600">
            <a:lnSpc>
              <a:spcPct val="90000"/>
            </a:lnSpc>
            <a:spcBef>
              <a:spcPct val="0"/>
            </a:spcBef>
            <a:spcAft>
              <a:spcPct val="35000"/>
            </a:spcAft>
            <a:buNone/>
          </a:pPr>
          <a:r>
            <a:rPr lang="zh-TW" altLang="en-US" sz="2400" kern="1200" dirty="0">
              <a:solidFill>
                <a:prstClr val="white"/>
              </a:solidFill>
              <a:latin typeface="標楷體" panose="03000509000000000000" pitchFamily="65" charset="-120"/>
              <a:ea typeface="標楷體" panose="03000509000000000000" pitchFamily="65" charset="-120"/>
              <a:cs typeface="+mn-cs"/>
            </a:rPr>
            <a:t>             查找、學習相關資料</a:t>
          </a:r>
        </a:p>
      </dsp:txBody>
      <dsp:txXfrm>
        <a:off x="4442552" y="2550324"/>
        <a:ext cx="1072118" cy="1596074"/>
      </dsp:txXfrm>
    </dsp:sp>
    <dsp:sp modelId="{42388B26-381E-404D-9387-57CA2CC5F31C}">
      <dsp:nvSpPr>
        <dsp:cNvPr id="0" name=""/>
        <dsp:cNvSpPr/>
      </dsp:nvSpPr>
      <dsp:spPr>
        <a:xfrm>
          <a:off x="5784916" y="1555824"/>
          <a:ext cx="322018" cy="322018"/>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5B0B96-899C-4D15-96E0-D3C9495BFE5F}">
      <dsp:nvSpPr>
        <dsp:cNvPr id="0" name=""/>
        <dsp:cNvSpPr/>
      </dsp:nvSpPr>
      <dsp:spPr>
        <a:xfrm>
          <a:off x="4822412" y="1827088"/>
          <a:ext cx="1294781" cy="2356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eaVert" wrap="square" lIns="170631" tIns="0" rIns="0" bIns="0" numCol="1" spcCol="1270" anchor="t" anchorCtr="0">
          <a:noAutofit/>
        </a:bodyPr>
        <a:lstStyle/>
        <a:p>
          <a:pPr marL="0" lvl="0" indent="0" algn="l" defTabSz="1066800">
            <a:lnSpc>
              <a:spcPct val="90000"/>
            </a:lnSpc>
            <a:spcBef>
              <a:spcPct val="0"/>
            </a:spcBef>
            <a:spcAft>
              <a:spcPct val="35000"/>
            </a:spcAft>
            <a:buNone/>
          </a:pPr>
          <a:r>
            <a:rPr lang="zh-TW" altLang="en-US" sz="2400" kern="1200" dirty="0">
              <a:solidFill>
                <a:prstClr val="white"/>
              </a:solidFill>
              <a:latin typeface="標楷體" panose="03000509000000000000" pitchFamily="65" charset="-120"/>
              <a:ea typeface="標楷體" panose="03000509000000000000" pitchFamily="65" charset="-120"/>
              <a:cs typeface="+mn-cs"/>
            </a:rPr>
            <a:t> 撰寫文書</a:t>
          </a:r>
        </a:p>
      </dsp:txBody>
      <dsp:txXfrm>
        <a:off x="4822412" y="1827088"/>
        <a:ext cx="1294781" cy="2356434"/>
      </dsp:txXfrm>
    </dsp:sp>
    <dsp:sp modelId="{76E365D0-1228-491A-AB72-893F1B0B190A}">
      <dsp:nvSpPr>
        <dsp:cNvPr id="0" name=""/>
        <dsp:cNvSpPr/>
      </dsp:nvSpPr>
      <dsp:spPr>
        <a:xfrm>
          <a:off x="6902561" y="1134873"/>
          <a:ext cx="415940" cy="415940"/>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706379-C92B-482E-BA49-215F44C72733}">
      <dsp:nvSpPr>
        <dsp:cNvPr id="0" name=""/>
        <dsp:cNvSpPr/>
      </dsp:nvSpPr>
      <dsp:spPr>
        <a:xfrm>
          <a:off x="5953879" y="327483"/>
          <a:ext cx="1341742" cy="41929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eaVert" wrap="square" lIns="220398" tIns="0" rIns="0" bIns="0" numCol="1" spcCol="1270" anchor="t" anchorCtr="0">
          <a:noAutofit/>
        </a:bodyPr>
        <a:lstStyle/>
        <a:p>
          <a:pPr marL="0" lvl="0" indent="0" algn="l" defTabSz="1244600">
            <a:lnSpc>
              <a:spcPct val="90000"/>
            </a:lnSpc>
            <a:spcBef>
              <a:spcPct val="0"/>
            </a:spcBef>
            <a:spcAft>
              <a:spcPct val="35000"/>
            </a:spcAft>
            <a:buNone/>
          </a:pPr>
          <a:r>
            <a:rPr lang="zh-TW" altLang="en-US" sz="2400" kern="1200" dirty="0">
              <a:solidFill>
                <a:prstClr val="white"/>
              </a:solidFill>
              <a:latin typeface="標楷體" panose="03000509000000000000" pitchFamily="65" charset="-120"/>
              <a:ea typeface="標楷體" panose="03000509000000000000" pitchFamily="65" charset="-120"/>
              <a:cs typeface="+mn-cs"/>
            </a:rPr>
            <a:t>         製作成果海報、簡報</a:t>
          </a:r>
        </a:p>
      </dsp:txBody>
      <dsp:txXfrm>
        <a:off x="5953879" y="327483"/>
        <a:ext cx="1341742" cy="4192951"/>
      </dsp:txXfrm>
    </dsp:sp>
    <dsp:sp modelId="{F7817F03-9CE9-441E-B755-F370A23B74CB}">
      <dsp:nvSpPr>
        <dsp:cNvPr id="0" name=""/>
        <dsp:cNvSpPr/>
      </dsp:nvSpPr>
      <dsp:spPr>
        <a:xfrm>
          <a:off x="8130719" y="812855"/>
          <a:ext cx="529988" cy="529988"/>
        </a:xfrm>
        <a:prstGeom prst="ellips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95326B4-BE72-4BEA-B4F8-4E884C6777A6}">
      <dsp:nvSpPr>
        <dsp:cNvPr id="0" name=""/>
        <dsp:cNvSpPr/>
      </dsp:nvSpPr>
      <dsp:spPr>
        <a:xfrm flipH="1">
          <a:off x="8155349" y="1106927"/>
          <a:ext cx="421749" cy="3086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eaVert" wrap="square" lIns="280830" tIns="0" rIns="0" bIns="0" numCol="1" spcCol="1270" anchor="t" anchorCtr="0">
          <a:noAutofit/>
        </a:bodyPr>
        <a:lstStyle/>
        <a:p>
          <a:pPr marL="0" lvl="0" indent="0" algn="l" defTabSz="1244600">
            <a:lnSpc>
              <a:spcPct val="90000"/>
            </a:lnSpc>
            <a:spcBef>
              <a:spcPct val="0"/>
            </a:spcBef>
            <a:spcAft>
              <a:spcPct val="35000"/>
            </a:spcAft>
            <a:buNone/>
          </a:pPr>
          <a:r>
            <a:rPr lang="zh-TW" altLang="en-US" sz="2400" kern="1200" dirty="0">
              <a:solidFill>
                <a:prstClr val="white"/>
              </a:solidFill>
              <a:latin typeface="標楷體" panose="03000509000000000000" pitchFamily="65" charset="-120"/>
              <a:ea typeface="標楷體" panose="03000509000000000000" pitchFamily="65" charset="-120"/>
              <a:cs typeface="+mn-cs"/>
            </a:rPr>
            <a:t>  自主學習成果展</a:t>
          </a:r>
        </a:p>
      </dsp:txBody>
      <dsp:txXfrm>
        <a:off x="8155349" y="1106927"/>
        <a:ext cx="421749" cy="308600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7882F-08D8-440D-B220-27F9296404BA}" type="datetimeFigureOut">
              <a:rPr lang="zh-CN" altLang="en-US" smtClean="0"/>
              <a:pPr/>
              <a:t>2022/1/11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1EE59C-3B2D-4513-AC46-7C0CA58BB25C}" type="slidenum">
              <a:rPr lang="zh-CN" altLang="en-US" smtClean="0"/>
              <a:pPr/>
              <a:t>‹#›</a:t>
            </a:fld>
            <a:endParaRPr lang="zh-CN" altLang="en-US"/>
          </a:p>
        </p:txBody>
      </p:sp>
    </p:spTree>
    <p:extLst>
      <p:ext uri="{BB962C8B-B14F-4D97-AF65-F5344CB8AC3E}">
        <p14:creationId xmlns:p14="http://schemas.microsoft.com/office/powerpoint/2010/main" val="2228017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预览及使用此模板前先下载英文</a:t>
            </a:r>
            <a:r>
              <a:rPr lang="en-US" altLang="zh-CN" dirty="0"/>
              <a:t>Segoe Script</a:t>
            </a:r>
            <a:r>
              <a:rPr lang="zh-CN" altLang="en-US"/>
              <a:t>、中文新蒂小丸子小学版字体，预览效果会更加美观！</a:t>
            </a:r>
          </a:p>
        </p:txBody>
      </p:sp>
      <p:sp>
        <p:nvSpPr>
          <p:cNvPr id="4" name="灯片编号占位符 3"/>
          <p:cNvSpPr>
            <a:spLocks noGrp="1"/>
          </p:cNvSpPr>
          <p:nvPr>
            <p:ph type="sldNum" sz="quarter" idx="10"/>
          </p:nvPr>
        </p:nvSpPr>
        <p:spPr/>
        <p:txBody>
          <a:bodyPr/>
          <a:lstStyle/>
          <a:p>
            <a:fld id="{891EE59C-3B2D-4513-AC46-7C0CA58BB25C}" type="slidenum">
              <a:rPr lang="zh-CN" altLang="en-US" smtClean="0"/>
              <a:pPr/>
              <a:t>1</a:t>
            </a:fld>
            <a:endParaRPr lang="zh-CN" altLang="en-US"/>
          </a:p>
        </p:txBody>
      </p:sp>
    </p:spTree>
    <p:extLst>
      <p:ext uri="{BB962C8B-B14F-4D97-AF65-F5344CB8AC3E}">
        <p14:creationId xmlns:p14="http://schemas.microsoft.com/office/powerpoint/2010/main" val="1229277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2830498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392457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138209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366184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grpSp>
        <p:nvGrpSpPr>
          <p:cNvPr id="7" name="组合 6"/>
          <p:cNvGrpSpPr/>
          <p:nvPr userDrawn="1"/>
        </p:nvGrpSpPr>
        <p:grpSpPr>
          <a:xfrm>
            <a:off x="93619" y="95911"/>
            <a:ext cx="11927745" cy="6673598"/>
            <a:chOff x="93619" y="95911"/>
            <a:chExt cx="11927745" cy="6673598"/>
          </a:xfrm>
        </p:grpSpPr>
        <p:pic>
          <p:nvPicPr>
            <p:cNvPr id="8" name="图片 7"/>
            <p:cNvPicPr>
              <a:picLocks noChangeAspect="1"/>
            </p:cNvPicPr>
            <p:nvPr/>
          </p:nvPicPr>
          <p:blipFill>
            <a:blip r:embed="rId2"/>
            <a:stretch>
              <a:fillRect/>
            </a:stretch>
          </p:blipFill>
          <p:spPr>
            <a:xfrm rot="16200000">
              <a:off x="4691988" y="-4117215"/>
              <a:ext cx="2790000" cy="11463751"/>
            </a:xfrm>
            <a:prstGeom prst="rect">
              <a:avLst/>
            </a:prstGeom>
          </p:spPr>
        </p:pic>
        <p:pic>
          <p:nvPicPr>
            <p:cNvPr id="9" name="图片 8"/>
            <p:cNvPicPr>
              <a:picLocks noChangeAspect="1"/>
            </p:cNvPicPr>
            <p:nvPr/>
          </p:nvPicPr>
          <p:blipFill>
            <a:blip r:embed="rId2"/>
            <a:stretch>
              <a:fillRect/>
            </a:stretch>
          </p:blipFill>
          <p:spPr>
            <a:xfrm rot="5400000">
              <a:off x="4632995" y="-577603"/>
              <a:ext cx="2790000" cy="11463751"/>
            </a:xfrm>
            <a:prstGeom prst="rect">
              <a:avLst/>
            </a:prstGeom>
          </p:spPr>
        </p:pic>
        <p:pic>
          <p:nvPicPr>
            <p:cNvPr id="10" name="图片 9"/>
            <p:cNvPicPr>
              <a:picLocks noChangeAspect="1"/>
            </p:cNvPicPr>
            <p:nvPr/>
          </p:nvPicPr>
          <p:blipFill>
            <a:blip r:embed="rId3"/>
            <a:stretch>
              <a:fillRect/>
            </a:stretch>
          </p:blipFill>
          <p:spPr>
            <a:xfrm rot="16200000">
              <a:off x="4630114" y="-4381590"/>
              <a:ext cx="2913750" cy="11868751"/>
            </a:xfrm>
            <a:prstGeom prst="rect">
              <a:avLst/>
            </a:prstGeom>
          </p:spPr>
        </p:pic>
        <p:pic>
          <p:nvPicPr>
            <p:cNvPr id="11" name="图片 10"/>
            <p:cNvPicPr>
              <a:picLocks noChangeAspect="1"/>
            </p:cNvPicPr>
            <p:nvPr/>
          </p:nvPicPr>
          <p:blipFill>
            <a:blip r:embed="rId3"/>
            <a:stretch>
              <a:fillRect/>
            </a:stretch>
          </p:blipFill>
          <p:spPr>
            <a:xfrm rot="5400000">
              <a:off x="4571120" y="-621742"/>
              <a:ext cx="2913750" cy="11868751"/>
            </a:xfrm>
            <a:prstGeom prst="rect">
              <a:avLst/>
            </a:prstGeom>
          </p:spPr>
        </p:pic>
      </p:grpSp>
    </p:spTree>
    <p:extLst>
      <p:ext uri="{BB962C8B-B14F-4D97-AF65-F5344CB8AC3E}">
        <p14:creationId xmlns:p14="http://schemas.microsoft.com/office/powerpoint/2010/main" val="2464553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1948119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2135868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329709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107110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763411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841B0B2-25C2-465E-A81B-CA14DF5CFA1A}" type="datetimeFigureOut">
              <a:rPr lang="zh-CN" altLang="en-US" smtClean="0"/>
              <a:pPr/>
              <a:t>2022/1/11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3304347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363636"/>
            </a:gs>
            <a:gs pos="37000">
              <a:srgbClr val="2B2B2B"/>
            </a:gs>
            <a:gs pos="86000">
              <a:srgbClr val="101010"/>
            </a:gs>
            <a:gs pos="100000">
              <a:srgbClr val="020007"/>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1B0B2-25C2-465E-A81B-CA14DF5CFA1A}" type="datetimeFigureOut">
              <a:rPr lang="zh-CN" altLang="en-US" smtClean="0"/>
              <a:pPr/>
              <a:t>2022/1/11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94516-FBE1-40B2-A8ED-8D98997B7A50}" type="slidenum">
              <a:rPr lang="zh-CN" altLang="en-US" smtClean="0"/>
              <a:pPr/>
              <a:t>‹#›</a:t>
            </a:fld>
            <a:endParaRPr lang="zh-CN" altLang="en-US"/>
          </a:p>
        </p:txBody>
      </p:sp>
    </p:spTree>
    <p:extLst>
      <p:ext uri="{BB962C8B-B14F-4D97-AF65-F5344CB8AC3E}">
        <p14:creationId xmlns:p14="http://schemas.microsoft.com/office/powerpoint/2010/main" val="3341283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 Id="rId9" Type="http://schemas.openxmlformats.org/officeDocument/2006/relationships/image" Target="../media/image7.emf"/></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7.emf"/><Relationship Id="rId5" Type="http://schemas.openxmlformats.org/officeDocument/2006/relationships/image" Target="../media/image5.emf"/><Relationship Id="rId4" Type="http://schemas.openxmlformats.org/officeDocument/2006/relationships/image" Target="../media/image4.emf"/></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8.emf"/><Relationship Id="rId7" Type="http://schemas.openxmlformats.org/officeDocument/2006/relationships/diagramQuickStyle" Target="../diagrams/quickStyle1.xml"/><Relationship Id="rId2" Type="http://schemas.openxmlformats.org/officeDocument/2006/relationships/image" Target="../media/image6.emf"/><Relationship Id="rId1" Type="http://schemas.openxmlformats.org/officeDocument/2006/relationships/slideLayout" Target="../slideLayouts/slideLayout3.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9.emf"/><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 Id="rId4" Type="http://schemas.openxmlformats.org/officeDocument/2006/relationships/image" Target="../media/image9.emf"/></Relationships>
</file>

<file path=ppt/slides/_rels/slide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 Id="rId6" Type="http://schemas.openxmlformats.org/officeDocument/2006/relationships/image" Target="../media/image9.emf"/><Relationship Id="rId5" Type="http://schemas.microsoft.com/office/2007/relationships/hdphoto" Target="../media/hdphoto1.wdp"/><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 Id="rId4" Type="http://schemas.openxmlformats.org/officeDocument/2006/relationships/image" Target="../media/image11.emf"/></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6.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93619" y="95911"/>
            <a:ext cx="11927745" cy="6673598"/>
            <a:chOff x="93619" y="95911"/>
            <a:chExt cx="11927745" cy="6673598"/>
          </a:xfrm>
        </p:grpSpPr>
        <p:pic>
          <p:nvPicPr>
            <p:cNvPr id="7" name="图片 6"/>
            <p:cNvPicPr>
              <a:picLocks noChangeAspect="1"/>
            </p:cNvPicPr>
            <p:nvPr/>
          </p:nvPicPr>
          <p:blipFill>
            <a:blip r:embed="rId3"/>
            <a:stretch>
              <a:fillRect/>
            </a:stretch>
          </p:blipFill>
          <p:spPr>
            <a:xfrm rot="16200000">
              <a:off x="4691988" y="-4117215"/>
              <a:ext cx="2790000" cy="11463751"/>
            </a:xfrm>
            <a:prstGeom prst="rect">
              <a:avLst/>
            </a:prstGeom>
          </p:spPr>
        </p:pic>
        <p:pic>
          <p:nvPicPr>
            <p:cNvPr id="9" name="图片 8"/>
            <p:cNvPicPr>
              <a:picLocks noChangeAspect="1"/>
            </p:cNvPicPr>
            <p:nvPr/>
          </p:nvPicPr>
          <p:blipFill>
            <a:blip r:embed="rId3"/>
            <a:stretch>
              <a:fillRect/>
            </a:stretch>
          </p:blipFill>
          <p:spPr>
            <a:xfrm rot="5400000">
              <a:off x="4632995" y="-577603"/>
              <a:ext cx="2790000" cy="11463751"/>
            </a:xfrm>
            <a:prstGeom prst="rect">
              <a:avLst/>
            </a:prstGeom>
          </p:spPr>
        </p:pic>
        <p:pic>
          <p:nvPicPr>
            <p:cNvPr id="8" name="图片 7"/>
            <p:cNvPicPr>
              <a:picLocks noChangeAspect="1"/>
            </p:cNvPicPr>
            <p:nvPr/>
          </p:nvPicPr>
          <p:blipFill>
            <a:blip r:embed="rId4"/>
            <a:stretch>
              <a:fillRect/>
            </a:stretch>
          </p:blipFill>
          <p:spPr>
            <a:xfrm rot="16200000">
              <a:off x="4630114" y="-4381590"/>
              <a:ext cx="2913750" cy="11868751"/>
            </a:xfrm>
            <a:prstGeom prst="rect">
              <a:avLst/>
            </a:prstGeom>
          </p:spPr>
        </p:pic>
        <p:pic>
          <p:nvPicPr>
            <p:cNvPr id="11" name="图片 10"/>
            <p:cNvPicPr>
              <a:picLocks noChangeAspect="1"/>
            </p:cNvPicPr>
            <p:nvPr/>
          </p:nvPicPr>
          <p:blipFill>
            <a:blip r:embed="rId4"/>
            <a:stretch>
              <a:fillRect/>
            </a:stretch>
          </p:blipFill>
          <p:spPr>
            <a:xfrm rot="5400000">
              <a:off x="4571120" y="-621742"/>
              <a:ext cx="2913750" cy="11868751"/>
            </a:xfrm>
            <a:prstGeom prst="rect">
              <a:avLst/>
            </a:prstGeom>
          </p:spPr>
        </p:pic>
      </p:grpSp>
      <p:pic>
        <p:nvPicPr>
          <p:cNvPr id="10" name="图片 9"/>
          <p:cNvPicPr>
            <a:picLocks noChangeAspect="1"/>
          </p:cNvPicPr>
          <p:nvPr/>
        </p:nvPicPr>
        <p:blipFill>
          <a:blip r:embed="rId5"/>
          <a:stretch>
            <a:fillRect/>
          </a:stretch>
        </p:blipFill>
        <p:spPr>
          <a:xfrm>
            <a:off x="4144503" y="3940299"/>
            <a:ext cx="3923069" cy="1330139"/>
          </a:xfrm>
          <a:prstGeom prst="rect">
            <a:avLst/>
          </a:prstGeom>
        </p:spPr>
      </p:pic>
      <p:sp>
        <p:nvSpPr>
          <p:cNvPr id="14" name="文本框 13"/>
          <p:cNvSpPr txBox="1"/>
          <p:nvPr/>
        </p:nvSpPr>
        <p:spPr>
          <a:xfrm>
            <a:off x="2869738" y="2189612"/>
            <a:ext cx="6531428" cy="1569660"/>
          </a:xfrm>
          <a:prstGeom prst="rect">
            <a:avLst/>
          </a:prstGeom>
          <a:noFill/>
        </p:spPr>
        <p:txBody>
          <a:bodyPr wrap="square" rtlCol="0">
            <a:spAutoFit/>
          </a:bodyPr>
          <a:lstStyle/>
          <a:p>
            <a:pPr algn="ctr"/>
            <a:r>
              <a:rPr kumimoji="1" lang="zh-TW" altLang="en-US" sz="4800" dirty="0">
                <a:solidFill>
                  <a:schemeClr val="bg1"/>
                </a:solidFill>
                <a:latin typeface="Segoe Script" panose="020B0504020000000003" pitchFamily="34" charset="0"/>
              </a:rPr>
              <a:t>房地合一稅</a:t>
            </a:r>
            <a:r>
              <a:rPr kumimoji="1" lang="en-US" altLang="zh-TW" sz="4800" dirty="0">
                <a:solidFill>
                  <a:schemeClr val="bg1"/>
                </a:solidFill>
                <a:latin typeface="Segoe Script" panose="020B0504020000000003" pitchFamily="34" charset="0"/>
              </a:rPr>
              <a:t>1.0</a:t>
            </a:r>
            <a:r>
              <a:rPr kumimoji="1" lang="zh-TW" altLang="en-US" sz="4800" dirty="0">
                <a:solidFill>
                  <a:schemeClr val="bg1"/>
                </a:solidFill>
                <a:latin typeface="Segoe Script" panose="020B0504020000000003" pitchFamily="34" charset="0"/>
              </a:rPr>
              <a:t>及</a:t>
            </a:r>
            <a:r>
              <a:rPr kumimoji="1" lang="en-US" altLang="zh-TW" sz="4800" dirty="0">
                <a:solidFill>
                  <a:schemeClr val="bg1"/>
                </a:solidFill>
                <a:latin typeface="Segoe Script" panose="020B0504020000000003" pitchFamily="34" charset="0"/>
              </a:rPr>
              <a:t>2.0</a:t>
            </a:r>
            <a:r>
              <a:rPr kumimoji="1" lang="zh-TW" altLang="en-US" sz="4800" dirty="0">
                <a:solidFill>
                  <a:schemeClr val="bg1"/>
                </a:solidFill>
                <a:latin typeface="Segoe Script" panose="020B0504020000000003" pitchFamily="34" charset="0"/>
              </a:rPr>
              <a:t>之差異探究</a:t>
            </a:r>
            <a:endParaRPr kumimoji="1" lang="zh-CN" altLang="en-US" sz="4800" dirty="0">
              <a:solidFill>
                <a:schemeClr val="bg1"/>
              </a:solidFill>
              <a:latin typeface="Segoe Script" panose="020B0504020000000003" pitchFamily="34" charset="0"/>
            </a:endParaRPr>
          </a:p>
        </p:txBody>
      </p:sp>
      <p:pic>
        <p:nvPicPr>
          <p:cNvPr id="15" name="图片 14"/>
          <p:cNvPicPr>
            <a:picLocks noChangeAspect="1"/>
          </p:cNvPicPr>
          <p:nvPr/>
        </p:nvPicPr>
        <p:blipFill>
          <a:blip r:embed="rId6"/>
          <a:stretch>
            <a:fillRect/>
          </a:stretch>
        </p:blipFill>
        <p:spPr>
          <a:xfrm>
            <a:off x="815883" y="724728"/>
            <a:ext cx="1462500" cy="1091250"/>
          </a:xfrm>
          <a:prstGeom prst="rect">
            <a:avLst/>
          </a:prstGeom>
        </p:spPr>
      </p:pic>
      <p:pic>
        <p:nvPicPr>
          <p:cNvPr id="17" name="图片 16"/>
          <p:cNvPicPr>
            <a:picLocks noChangeAspect="1"/>
          </p:cNvPicPr>
          <p:nvPr/>
        </p:nvPicPr>
        <p:blipFill>
          <a:blip r:embed="rId6"/>
          <a:stretch>
            <a:fillRect/>
          </a:stretch>
        </p:blipFill>
        <p:spPr>
          <a:xfrm flipH="1">
            <a:off x="9878765" y="724728"/>
            <a:ext cx="1462500" cy="1091250"/>
          </a:xfrm>
          <a:prstGeom prst="rect">
            <a:avLst/>
          </a:prstGeom>
        </p:spPr>
      </p:pic>
      <p:pic>
        <p:nvPicPr>
          <p:cNvPr id="16" name="图片 15"/>
          <p:cNvPicPr>
            <a:picLocks noChangeAspect="1"/>
          </p:cNvPicPr>
          <p:nvPr/>
        </p:nvPicPr>
        <p:blipFill>
          <a:blip r:embed="rId7"/>
          <a:stretch>
            <a:fillRect/>
          </a:stretch>
        </p:blipFill>
        <p:spPr>
          <a:xfrm>
            <a:off x="2480882" y="1348046"/>
            <a:ext cx="1248750" cy="978750"/>
          </a:xfrm>
          <a:prstGeom prst="rect">
            <a:avLst/>
          </a:prstGeom>
        </p:spPr>
      </p:pic>
      <p:pic>
        <p:nvPicPr>
          <p:cNvPr id="19" name="图片 18"/>
          <p:cNvPicPr>
            <a:picLocks noChangeAspect="1"/>
          </p:cNvPicPr>
          <p:nvPr/>
        </p:nvPicPr>
        <p:blipFill>
          <a:blip r:embed="rId8"/>
          <a:stretch>
            <a:fillRect/>
          </a:stretch>
        </p:blipFill>
        <p:spPr>
          <a:xfrm rot="1450453">
            <a:off x="8319006" y="3222584"/>
            <a:ext cx="1938351" cy="1073375"/>
          </a:xfrm>
          <a:prstGeom prst="rect">
            <a:avLst/>
          </a:prstGeom>
        </p:spPr>
      </p:pic>
      <p:sp>
        <p:nvSpPr>
          <p:cNvPr id="20" name="矩形 19"/>
          <p:cNvSpPr/>
          <p:nvPr/>
        </p:nvSpPr>
        <p:spPr>
          <a:xfrm rot="2424838">
            <a:off x="8852605" y="3672335"/>
            <a:ext cx="1319593" cy="307777"/>
          </a:xfrm>
          <a:prstGeom prst="rect">
            <a:avLst/>
          </a:prstGeom>
        </p:spPr>
        <p:txBody>
          <a:bodyPr wrap="none">
            <a:spAutoFit/>
          </a:bodyPr>
          <a:lstStyle/>
          <a:p>
            <a:pPr algn="ctr"/>
            <a:r>
              <a:rPr kumimoji="1" lang="zh-TW" altLang="en-US" sz="1400" dirty="0">
                <a:solidFill>
                  <a:schemeClr val="bg1"/>
                </a:solidFill>
                <a:latin typeface="Segoe Script" panose="020B0504020000000003" pitchFamily="34" charset="0"/>
              </a:rPr>
              <a:t>期末成果發表</a:t>
            </a:r>
            <a:r>
              <a:rPr kumimoji="1" lang="en-US" altLang="zh-TW" sz="1400" dirty="0">
                <a:solidFill>
                  <a:schemeClr val="bg1"/>
                </a:solidFill>
                <a:latin typeface="Segoe Script" panose="020B0504020000000003" pitchFamily="34" charset="0"/>
              </a:rPr>
              <a:t>!</a:t>
            </a:r>
          </a:p>
        </p:txBody>
      </p:sp>
      <p:pic>
        <p:nvPicPr>
          <p:cNvPr id="21" name="图片 20"/>
          <p:cNvPicPr>
            <a:picLocks noChangeAspect="1"/>
          </p:cNvPicPr>
          <p:nvPr/>
        </p:nvPicPr>
        <p:blipFill>
          <a:blip r:embed="rId9"/>
          <a:stretch>
            <a:fillRect/>
          </a:stretch>
        </p:blipFill>
        <p:spPr>
          <a:xfrm>
            <a:off x="2521860" y="3054890"/>
            <a:ext cx="1361250" cy="1316250"/>
          </a:xfrm>
          <a:prstGeom prst="rect">
            <a:avLst/>
          </a:prstGeom>
        </p:spPr>
      </p:pic>
      <p:sp>
        <p:nvSpPr>
          <p:cNvPr id="22" name="矩形 21">
            <a:extLst>
              <a:ext uri="{FF2B5EF4-FFF2-40B4-BE49-F238E27FC236}">
                <a16:creationId xmlns:a16="http://schemas.microsoft.com/office/drawing/2014/main" id="{D0BB1978-0287-4060-83E9-A275863D0610}"/>
              </a:ext>
            </a:extLst>
          </p:cNvPr>
          <p:cNvSpPr/>
          <p:nvPr/>
        </p:nvSpPr>
        <p:spPr>
          <a:xfrm>
            <a:off x="5271513" y="4147413"/>
            <a:ext cx="1669048" cy="307777"/>
          </a:xfrm>
          <a:prstGeom prst="rect">
            <a:avLst/>
          </a:prstGeom>
        </p:spPr>
        <p:txBody>
          <a:bodyPr wrap="none">
            <a:spAutoFit/>
          </a:bodyPr>
          <a:lstStyle/>
          <a:p>
            <a:pPr algn="ctr"/>
            <a:r>
              <a:rPr kumimoji="1" lang="zh-TW" altLang="en-US" sz="1400" dirty="0">
                <a:solidFill>
                  <a:schemeClr val="bg1"/>
                </a:solidFill>
                <a:latin typeface="Segoe Script" panose="020B0504020000000003" pitchFamily="34" charset="0"/>
              </a:rPr>
              <a:t>資三甲 </a:t>
            </a:r>
            <a:r>
              <a:rPr kumimoji="1" lang="en-US" altLang="zh-TW" sz="1400" dirty="0">
                <a:solidFill>
                  <a:schemeClr val="bg1"/>
                </a:solidFill>
                <a:latin typeface="Segoe Script" panose="020B0504020000000003" pitchFamily="34" charset="0"/>
              </a:rPr>
              <a:t>28 </a:t>
            </a:r>
            <a:r>
              <a:rPr kumimoji="1" lang="zh-TW" altLang="en-US" sz="1400" dirty="0">
                <a:solidFill>
                  <a:schemeClr val="bg1"/>
                </a:solidFill>
                <a:latin typeface="Segoe Script" panose="020B0504020000000003" pitchFamily="34" charset="0"/>
              </a:rPr>
              <a:t>陳孟臻</a:t>
            </a:r>
            <a:endParaRPr kumimoji="1" lang="zh-CN" altLang="en-US" sz="1400" dirty="0">
              <a:solidFill>
                <a:schemeClr val="bg1"/>
              </a:solidFill>
              <a:latin typeface="Segoe Script" panose="020B0504020000000003" pitchFamily="34" charset="0"/>
            </a:endParaRPr>
          </a:p>
        </p:txBody>
      </p:sp>
    </p:spTree>
    <p:extLst>
      <p:ext uri="{BB962C8B-B14F-4D97-AF65-F5344CB8AC3E}">
        <p14:creationId xmlns:p14="http://schemas.microsoft.com/office/powerpoint/2010/main" val="81042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482711" y="660041"/>
            <a:ext cx="3306106" cy="752705"/>
          </a:xfrm>
          <a:prstGeom prst="rect">
            <a:avLst/>
          </a:prstGeom>
        </p:spPr>
      </p:pic>
      <p:pic>
        <p:nvPicPr>
          <p:cNvPr id="3" name="图片 2"/>
          <p:cNvPicPr>
            <a:picLocks noChangeAspect="1"/>
          </p:cNvPicPr>
          <p:nvPr/>
        </p:nvPicPr>
        <p:blipFill>
          <a:blip r:embed="rId3"/>
          <a:stretch>
            <a:fillRect/>
          </a:stretch>
        </p:blipFill>
        <p:spPr>
          <a:xfrm>
            <a:off x="615958" y="660041"/>
            <a:ext cx="866752" cy="1505411"/>
          </a:xfrm>
          <a:prstGeom prst="rect">
            <a:avLst/>
          </a:prstGeom>
        </p:spPr>
      </p:pic>
      <p:sp>
        <p:nvSpPr>
          <p:cNvPr id="4" name="文本框 3"/>
          <p:cNvSpPr txBox="1"/>
          <p:nvPr/>
        </p:nvSpPr>
        <p:spPr>
          <a:xfrm>
            <a:off x="2197323" y="805560"/>
            <a:ext cx="3234297" cy="461665"/>
          </a:xfrm>
          <a:prstGeom prst="rect">
            <a:avLst/>
          </a:prstGeom>
          <a:noFill/>
        </p:spPr>
        <p:txBody>
          <a:bodyPr wrap="square" rtlCol="0">
            <a:spAutoFit/>
          </a:bodyPr>
          <a:lstStyle/>
          <a:p>
            <a:r>
              <a:rPr lang="zh-TW" altLang="en-US" sz="24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400" b="1" dirty="0">
              <a:solidFill>
                <a:srgbClr val="FFFF99"/>
              </a:solidFill>
              <a:latin typeface="Segoe Script" panose="020B0504020000000003" pitchFamily="34" charset="0"/>
            </a:endParaRPr>
          </a:p>
        </p:txBody>
      </p:sp>
      <p:sp>
        <p:nvSpPr>
          <p:cNvPr id="55" name="圆角矩形 25">
            <a:extLst>
              <a:ext uri="{FF2B5EF4-FFF2-40B4-BE49-F238E27FC236}">
                <a16:creationId xmlns:a16="http://schemas.microsoft.com/office/drawing/2014/main" id="{864B9D48-39B3-4FA7-9FC5-882EE338D282}"/>
              </a:ext>
            </a:extLst>
          </p:cNvPr>
          <p:cNvSpPr/>
          <p:nvPr/>
        </p:nvSpPr>
        <p:spPr bwMode="auto">
          <a:xfrm>
            <a:off x="4892513" y="728502"/>
            <a:ext cx="6476213" cy="1169551"/>
          </a:xfrm>
          <a:prstGeom prst="roundRect">
            <a:avLst>
              <a:gd name="adj" fmla="val 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14" name="文字方塊 13">
            <a:extLst>
              <a:ext uri="{FF2B5EF4-FFF2-40B4-BE49-F238E27FC236}">
                <a16:creationId xmlns:a16="http://schemas.microsoft.com/office/drawing/2014/main" id="{9895256D-6E4D-44F3-BE73-89E1193D8577}"/>
              </a:ext>
            </a:extLst>
          </p:cNvPr>
          <p:cNvSpPr txBox="1"/>
          <p:nvPr/>
        </p:nvSpPr>
        <p:spPr>
          <a:xfrm>
            <a:off x="4311122" y="741567"/>
            <a:ext cx="7126059" cy="1169551"/>
          </a:xfrm>
          <a:prstGeom prst="rect">
            <a:avLst/>
          </a:prstGeom>
          <a:noFill/>
        </p:spPr>
        <p:txBody>
          <a:bodyPr wrap="square">
            <a:spAutoFit/>
          </a:bodyPr>
          <a:lstStyle/>
          <a:p>
            <a:pPr marL="609600" algn="just" hangingPunct="0"/>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根據《所得稅法》第十四條之四規定個人依《所得稅法》第四條之四前二項規定「計算之房屋、土地交易所得，減除當次交易依土地稅法第三十條第一項規定公告土地現值計算之土地漲價總數額後之餘額，不併計綜合所得總額，按下列規定稅率計算應納稅額」</a:t>
            </a:r>
            <a: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《所得稅法》，</a:t>
            </a:r>
            <a: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1943)</a:t>
            </a: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，其中又分為境外及境內。以下圖表為個人</a:t>
            </a:r>
            <a: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及</a:t>
            </a:r>
            <a: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之比較。</a:t>
            </a:r>
          </a:p>
        </p:txBody>
      </p:sp>
      <p:sp>
        <p:nvSpPr>
          <p:cNvPr id="19" name="任意多边形 19">
            <a:extLst>
              <a:ext uri="{FF2B5EF4-FFF2-40B4-BE49-F238E27FC236}">
                <a16:creationId xmlns:a16="http://schemas.microsoft.com/office/drawing/2014/main" id="{9B611BEB-ED8D-4FD5-A8CF-1FFCEDFDAB02}"/>
              </a:ext>
            </a:extLst>
          </p:cNvPr>
          <p:cNvSpPr>
            <a:spLocks noChangeArrowheads="1"/>
          </p:cNvSpPr>
          <p:nvPr/>
        </p:nvSpPr>
        <p:spPr bwMode="auto">
          <a:xfrm>
            <a:off x="2106089" y="1326343"/>
            <a:ext cx="1311690" cy="58322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20" name="文字方塊 19">
            <a:extLst>
              <a:ext uri="{FF2B5EF4-FFF2-40B4-BE49-F238E27FC236}">
                <a16:creationId xmlns:a16="http://schemas.microsoft.com/office/drawing/2014/main" id="{AE33248C-4191-46E2-8A63-5D69139FA628}"/>
              </a:ext>
            </a:extLst>
          </p:cNvPr>
          <p:cNvSpPr txBox="1"/>
          <p:nvPr/>
        </p:nvSpPr>
        <p:spPr>
          <a:xfrm>
            <a:off x="1679493" y="1416827"/>
            <a:ext cx="2340933" cy="369332"/>
          </a:xfrm>
          <a:prstGeom prst="rect">
            <a:avLst/>
          </a:prstGeom>
          <a:noFill/>
        </p:spPr>
        <p:txBody>
          <a:bodyPr wrap="square">
            <a:spAutoFit/>
          </a:bodyPr>
          <a:lstStyle/>
          <a:p>
            <a:pPr marL="304800" indent="304800" algn="just" hangingPunct="0"/>
            <a:r>
              <a:rPr lang="zh-TW" altLang="en-US" b="1" dirty="0">
                <a:solidFill>
                  <a:srgbClr val="2582C6"/>
                </a:solidFill>
              </a:rPr>
              <a:t>稅率比較</a:t>
            </a:r>
            <a:endParaRPr lang="zh-TW" altLang="zh-TW" b="1" dirty="0">
              <a:solidFill>
                <a:srgbClr val="2582C6"/>
              </a:solidFill>
            </a:endParaRPr>
          </a:p>
        </p:txBody>
      </p:sp>
      <p:graphicFrame>
        <p:nvGraphicFramePr>
          <p:cNvPr id="6" name="表格 5">
            <a:extLst>
              <a:ext uri="{FF2B5EF4-FFF2-40B4-BE49-F238E27FC236}">
                <a16:creationId xmlns:a16="http://schemas.microsoft.com/office/drawing/2014/main" id="{96C77354-AA02-422F-8E5C-63CCF87D19EA}"/>
              </a:ext>
            </a:extLst>
          </p:cNvPr>
          <p:cNvGraphicFramePr>
            <a:graphicFrameLocks noGrp="1"/>
          </p:cNvGraphicFramePr>
          <p:nvPr>
            <p:extLst>
              <p:ext uri="{D42A27DB-BD31-4B8C-83A1-F6EECF244321}">
                <p14:modId xmlns:p14="http://schemas.microsoft.com/office/powerpoint/2010/main" val="694015071"/>
              </p:ext>
            </p:extLst>
          </p:nvPr>
        </p:nvGraphicFramePr>
        <p:xfrm>
          <a:off x="1872508" y="3981613"/>
          <a:ext cx="9496218" cy="2170235"/>
        </p:xfrm>
        <a:graphic>
          <a:graphicData uri="http://schemas.openxmlformats.org/drawingml/2006/table">
            <a:tbl>
              <a:tblPr firstRow="1" firstCol="1" bandRow="1">
                <a:tableStyleId>{F5AB1C69-6EDB-4FF4-983F-18BD219EF322}</a:tableStyleId>
              </a:tblPr>
              <a:tblGrid>
                <a:gridCol w="1387512">
                  <a:extLst>
                    <a:ext uri="{9D8B030D-6E8A-4147-A177-3AD203B41FA5}">
                      <a16:colId xmlns:a16="http://schemas.microsoft.com/office/drawing/2014/main" val="4246422707"/>
                    </a:ext>
                  </a:extLst>
                </a:gridCol>
                <a:gridCol w="1013589">
                  <a:extLst>
                    <a:ext uri="{9D8B030D-6E8A-4147-A177-3AD203B41FA5}">
                      <a16:colId xmlns:a16="http://schemas.microsoft.com/office/drawing/2014/main" val="2134966801"/>
                    </a:ext>
                  </a:extLst>
                </a:gridCol>
                <a:gridCol w="4331655">
                  <a:extLst>
                    <a:ext uri="{9D8B030D-6E8A-4147-A177-3AD203B41FA5}">
                      <a16:colId xmlns:a16="http://schemas.microsoft.com/office/drawing/2014/main" val="2012584330"/>
                    </a:ext>
                  </a:extLst>
                </a:gridCol>
                <a:gridCol w="2763462">
                  <a:extLst>
                    <a:ext uri="{9D8B030D-6E8A-4147-A177-3AD203B41FA5}">
                      <a16:colId xmlns:a16="http://schemas.microsoft.com/office/drawing/2014/main" val="2044284848"/>
                    </a:ext>
                  </a:extLst>
                </a:gridCol>
              </a:tblGrid>
              <a:tr h="249995">
                <a:tc gridSpan="4">
                  <a:txBody>
                    <a:bodyPr/>
                    <a:lstStyle/>
                    <a:p>
                      <a:pPr algn="ctr" hangingPunct="0"/>
                      <a:r>
                        <a:rPr lang="zh-TW" sz="1400" kern="100" dirty="0">
                          <a:effectLst/>
                          <a:latin typeface="標楷體" panose="03000509000000000000" pitchFamily="65" charset="-120"/>
                          <a:ea typeface="標楷體" panose="03000509000000000000" pitchFamily="65" charset="-120"/>
                        </a:rPr>
                        <a:t>個人</a:t>
                      </a:r>
                      <a:r>
                        <a:rPr lang="en-US" sz="1400" kern="100"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rPr>
                        <a:t>相較於</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沒有改變</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749089800"/>
                  </a:ext>
                </a:extLst>
              </a:tr>
              <a:tr h="200432">
                <a:tc>
                  <a:txBody>
                    <a:bodyPr/>
                    <a:lstStyle/>
                    <a:p>
                      <a:pPr algn="ctr" hangingPunct="0"/>
                      <a:r>
                        <a:rPr lang="en-US" sz="1200" kern="100" dirty="0">
                          <a:effectLst/>
                        </a:rPr>
                        <a:t> </a:t>
                      </a:r>
                      <a:endParaRPr lang="zh-TW" sz="1200" kern="100" dirty="0">
                        <a:effectLst/>
                        <a:latin typeface="Calibri" panose="020F0502020204030204" pitchFamily="34" charset="0"/>
                        <a:ea typeface="新細明體" panose="02020500000000000000" pitchFamily="18" charset="-120"/>
                        <a:cs typeface="Mangal" panose="02040503050203030202" pitchFamily="18" charset="0"/>
                      </a:endParaRPr>
                    </a:p>
                  </a:txBody>
                  <a:tcPr marL="68580" marR="68580" marT="0" marB="0">
                    <a:lnTlToBr w="12700" cap="flat" cmpd="sng" algn="ctr">
                      <a:solidFill>
                        <a:schemeClr val="tx1"/>
                      </a:solidFill>
                      <a:prstDash val="solid"/>
                      <a:round/>
                      <a:headEnd type="none" w="med" len="med"/>
                      <a:tailEnd type="none" w="med" len="med"/>
                    </a:lnTlToBr>
                  </a:tcPr>
                </a:tc>
                <a:tc>
                  <a:txBody>
                    <a:bodyPr/>
                    <a:lstStyle/>
                    <a:p>
                      <a:pPr algn="just" hangingPunct="0"/>
                      <a:r>
                        <a:rPr lang="zh-TW" sz="1400" b="1" kern="100" dirty="0">
                          <a:solidFill>
                            <a:schemeClr val="bg1"/>
                          </a:solidFill>
                          <a:effectLst/>
                          <a:latin typeface="標楷體" panose="03000509000000000000" pitchFamily="65" charset="-120"/>
                          <a:ea typeface="標楷體" panose="03000509000000000000" pitchFamily="65" charset="-120"/>
                        </a:rPr>
                        <a:t>適用稅率</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適用對象</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solidFill>
                      <a:schemeClr val="bg1">
                        <a:lumMod val="65000"/>
                      </a:schemeClr>
                    </a:solidFill>
                  </a:tcP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資格期間</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solidFill>
                      <a:schemeClr val="bg1">
                        <a:lumMod val="65000"/>
                      </a:schemeClr>
                    </a:solidFill>
                  </a:tcPr>
                </a:tc>
                <a:extLst>
                  <a:ext uri="{0D108BD9-81ED-4DB2-BD59-A6C34878D82A}">
                    <a16:rowId xmlns:a16="http://schemas.microsoft.com/office/drawing/2014/main" val="1665659891"/>
                  </a:ext>
                </a:extLst>
              </a:tr>
              <a:tr h="200432">
                <a:tc rowSpan="5">
                  <a:txBody>
                    <a:bodyPr/>
                    <a:lstStyle/>
                    <a:p>
                      <a:pPr algn="ctr" hangingPunct="0"/>
                      <a:r>
                        <a:rPr lang="zh-TW" sz="1400" kern="100" dirty="0">
                          <a:effectLst/>
                          <a:latin typeface="標楷體" panose="03000509000000000000" pitchFamily="65" charset="-120"/>
                          <a:ea typeface="標楷體" panose="03000509000000000000" pitchFamily="65" charset="-120"/>
                        </a:rPr>
                        <a:t>房地合一稅</a:t>
                      </a:r>
                      <a:r>
                        <a:rPr lang="en-US" sz="1400" kern="100" dirty="0">
                          <a:effectLst/>
                          <a:latin typeface="標楷體" panose="03000509000000000000" pitchFamily="65" charset="-120"/>
                          <a:ea typeface="標楷體" panose="03000509000000000000" pitchFamily="65" charset="-120"/>
                        </a:rPr>
                        <a:t>1.0</a:t>
                      </a:r>
                      <a:endParaRPr lang="zh-TW" sz="1400" kern="100" dirty="0">
                        <a:effectLst/>
                        <a:latin typeface="標楷體" panose="03000509000000000000" pitchFamily="65" charset="-120"/>
                        <a:ea typeface="標楷體" panose="03000509000000000000" pitchFamily="65" charset="-120"/>
                      </a:endParaRPr>
                    </a:p>
                    <a:p>
                      <a:pPr algn="ctr" hangingPunct="0"/>
                      <a:r>
                        <a:rPr lang="zh-TW" sz="1400" kern="100" dirty="0">
                          <a:effectLst/>
                          <a:latin typeface="標楷體" panose="03000509000000000000" pitchFamily="65" charset="-120"/>
                          <a:ea typeface="標楷體" panose="03000509000000000000" pitchFamily="65" charset="-120"/>
                        </a:rPr>
                        <a:t>房地合一稅</a:t>
                      </a:r>
                      <a:r>
                        <a:rPr lang="en-US" sz="1400" kern="100" dirty="0">
                          <a:effectLst/>
                          <a:latin typeface="標楷體" panose="03000509000000000000" pitchFamily="65" charset="-120"/>
                          <a:ea typeface="標楷體" panose="03000509000000000000" pitchFamily="65" charset="-120"/>
                        </a:rPr>
                        <a:t>2.0</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rowSpan="3">
                  <a:txBody>
                    <a:bodyPr/>
                    <a:lstStyle/>
                    <a:p>
                      <a:pPr algn="ctr" hangingPunct="0"/>
                      <a:r>
                        <a:rPr lang="en-US" sz="1400" kern="100" dirty="0">
                          <a:effectLst/>
                          <a:latin typeface="標楷體" panose="03000509000000000000" pitchFamily="65" charset="-120"/>
                          <a:ea typeface="標楷體" panose="03000509000000000000" pitchFamily="65" charset="-120"/>
                        </a:rPr>
                        <a:t>20%</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just" hangingPunct="0"/>
                      <a:r>
                        <a:rPr lang="zh-TW" sz="1400" kern="100">
                          <a:effectLst/>
                          <a:latin typeface="標楷體" panose="03000509000000000000" pitchFamily="65" charset="-120"/>
                          <a:ea typeface="標楷體" panose="03000509000000000000" pitchFamily="65" charset="-120"/>
                        </a:rPr>
                        <a:t>調職、非自願離職</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交易持有期間在五年以下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tc>
                <a:extLst>
                  <a:ext uri="{0D108BD9-81ED-4DB2-BD59-A6C34878D82A}">
                    <a16:rowId xmlns:a16="http://schemas.microsoft.com/office/drawing/2014/main" val="797551164"/>
                  </a:ext>
                </a:extLst>
              </a:tr>
              <a:tr h="400864">
                <a:tc vMerge="1">
                  <a:txBody>
                    <a:bodyPr/>
                    <a:lstStyle/>
                    <a:p>
                      <a:endParaRPr lang="zh-TW" altLang="en-US"/>
                    </a:p>
                  </a:txBody>
                  <a:tcPr/>
                </a:tc>
                <a:tc vMerge="1">
                  <a:txBody>
                    <a:bodyPr/>
                    <a:lstStyle/>
                    <a:p>
                      <a:endParaRPr lang="zh-TW" altLang="en-US"/>
                    </a:p>
                  </a:txBody>
                  <a:tcPr/>
                </a:tc>
                <a:tc>
                  <a:txBody>
                    <a:bodyPr/>
                    <a:lstStyle/>
                    <a:p>
                      <a:pPr algn="just" hangingPunct="0"/>
                      <a:r>
                        <a:rPr lang="zh-TW" sz="1400" kern="100" dirty="0">
                          <a:effectLst/>
                          <a:latin typeface="標楷體" panose="03000509000000000000" pitchFamily="65" charset="-120"/>
                          <a:ea typeface="標楷體" panose="03000509000000000000" pitchFamily="65" charset="-120"/>
                        </a:rPr>
                        <a:t>以自有土地與營利事業合作興建房屋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just" hangingPunct="0"/>
                      <a:r>
                        <a:rPr lang="zh-TW" sz="1400" kern="100" dirty="0">
                          <a:effectLst/>
                          <a:latin typeface="標楷體" panose="03000509000000000000" pitchFamily="65" charset="-120"/>
                          <a:ea typeface="標楷體" panose="03000509000000000000" pitchFamily="65" charset="-120"/>
                        </a:rPr>
                        <a:t>自土地取得之日起算五年內完成並銷售該房屋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1745124526"/>
                  </a:ext>
                </a:extLst>
              </a:tr>
              <a:tr h="601296">
                <a:tc vMerge="1">
                  <a:txBody>
                    <a:bodyPr/>
                    <a:lstStyle/>
                    <a:p>
                      <a:endParaRPr lang="zh-TW" altLang="en-US"/>
                    </a:p>
                  </a:txBody>
                  <a:tcPr/>
                </a:tc>
                <a:tc vMerge="1">
                  <a:txBody>
                    <a:bodyPr/>
                    <a:lstStyle/>
                    <a:p>
                      <a:endParaRPr lang="zh-TW" altLang="en-US"/>
                    </a:p>
                  </a:txBody>
                  <a:tcPr/>
                </a:tc>
                <a:tc>
                  <a:txBody>
                    <a:bodyPr/>
                    <a:lstStyle/>
                    <a:p>
                      <a:pPr algn="l" hangingPunct="0"/>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提供土地、合法建築物、他項權利或資金，依都市更新條 例參與都市更新</a:t>
                      </a:r>
                    </a:p>
                    <a:p>
                      <a:pPr algn="l" hangingPunct="0"/>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依都市危險及老舊建築物加速重建條例參與重建</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tc>
                <a:tc>
                  <a:txBody>
                    <a:bodyPr/>
                    <a:lstStyle/>
                    <a:p>
                      <a:pPr algn="just" hangingPunct="0"/>
                      <a:r>
                        <a:rPr lang="zh-TW" sz="1400" kern="100" dirty="0">
                          <a:effectLst/>
                          <a:latin typeface="標楷體" panose="03000509000000000000" pitchFamily="65" charset="-120"/>
                          <a:ea typeface="標楷體" panose="03000509000000000000" pitchFamily="65" charset="-120"/>
                        </a:rPr>
                        <a:t>於興建房屋完成後第一 次移轉且其持有期間在五年以下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1991687954"/>
                  </a:ext>
                </a:extLst>
              </a:tr>
              <a:tr h="200432">
                <a:tc vMerge="1">
                  <a:txBody>
                    <a:bodyPr/>
                    <a:lstStyle/>
                    <a:p>
                      <a:endParaRPr lang="zh-TW" altLang="en-US"/>
                    </a:p>
                  </a:txBody>
                  <a:tcPr/>
                </a:tc>
                <a:tc>
                  <a:txBody>
                    <a:bodyPr/>
                    <a:lstStyle/>
                    <a:p>
                      <a:pPr algn="ctr" hangingPunct="0"/>
                      <a:r>
                        <a:rPr lang="en-US" sz="1400" kern="100">
                          <a:effectLst/>
                          <a:latin typeface="標楷體" panose="03000509000000000000" pitchFamily="65" charset="-120"/>
                          <a:ea typeface="標楷體" panose="03000509000000000000" pitchFamily="65" charset="-120"/>
                        </a:rPr>
                        <a:t>10%</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tc>
                <a:tc rowSpan="2">
                  <a:txBody>
                    <a:bodyPr/>
                    <a:lstStyle/>
                    <a:p>
                      <a:pPr algn="just" hangingPunct="0">
                        <a:lnSpc>
                          <a:spcPts val="1400"/>
                        </a:lnSpc>
                      </a:pPr>
                      <a:r>
                        <a:rPr lang="zh-TW" sz="1400" kern="100" dirty="0">
                          <a:effectLst/>
                          <a:latin typeface="標楷體" panose="03000509000000000000" pitchFamily="65" charset="-120"/>
                          <a:ea typeface="標楷體" panose="03000509000000000000" pitchFamily="65" charset="-120"/>
                        </a:rPr>
                        <a:t>個人或其配偶、未成年子女辦竣戶籍登記、持有並居住於該房屋連續滿六年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just" hangingPunct="0"/>
                      <a:r>
                        <a:rPr lang="zh-TW" sz="1400" kern="100" dirty="0">
                          <a:effectLst/>
                          <a:latin typeface="標楷體" panose="03000509000000000000" pitchFamily="65" charset="-120"/>
                          <a:ea typeface="標楷體" panose="03000509000000000000" pitchFamily="65" charset="-120"/>
                        </a:rPr>
                        <a:t>課稅所得超過</a:t>
                      </a:r>
                      <a:r>
                        <a:rPr lang="en-US" sz="1400" kern="100" dirty="0">
                          <a:effectLst/>
                          <a:latin typeface="標楷體" panose="03000509000000000000" pitchFamily="65" charset="-120"/>
                          <a:ea typeface="標楷體" panose="03000509000000000000" pitchFamily="65" charset="-120"/>
                        </a:rPr>
                        <a:t>400</a:t>
                      </a:r>
                      <a:r>
                        <a:rPr lang="zh-TW" sz="1400" kern="100" dirty="0">
                          <a:effectLst/>
                          <a:latin typeface="標楷體" panose="03000509000000000000" pitchFamily="65" charset="-120"/>
                          <a:ea typeface="標楷體" panose="03000509000000000000" pitchFamily="65" charset="-120"/>
                        </a:rPr>
                        <a:t>萬元</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2205551139"/>
                  </a:ext>
                </a:extLst>
              </a:tr>
              <a:tr h="200432">
                <a:tc vMerge="1">
                  <a:txBody>
                    <a:bodyPr/>
                    <a:lstStyle/>
                    <a:p>
                      <a:endParaRPr lang="zh-TW" altLang="en-US"/>
                    </a:p>
                  </a:txBody>
                  <a:tcPr/>
                </a:tc>
                <a:tc>
                  <a:txBody>
                    <a:bodyPr/>
                    <a:lstStyle/>
                    <a:p>
                      <a:pPr algn="ctr" hangingPunct="0"/>
                      <a:r>
                        <a:rPr lang="zh-TW" sz="1400" kern="100" dirty="0">
                          <a:effectLst/>
                          <a:latin typeface="標楷體" panose="03000509000000000000" pitchFamily="65" charset="-120"/>
                          <a:ea typeface="標楷體" panose="03000509000000000000" pitchFamily="65" charset="-120"/>
                        </a:rPr>
                        <a:t>免稅</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vMerge="1">
                  <a:txBody>
                    <a:bodyPr/>
                    <a:lstStyle/>
                    <a:p>
                      <a:endParaRPr lang="zh-TW" altLang="en-US"/>
                    </a:p>
                  </a:txBody>
                  <a:tcPr/>
                </a:tc>
                <a:tc>
                  <a:txBody>
                    <a:bodyPr/>
                    <a:lstStyle/>
                    <a:p>
                      <a:pPr algn="just" hangingPunct="0"/>
                      <a:r>
                        <a:rPr lang="zh-TW" sz="1400" kern="100" dirty="0">
                          <a:effectLst/>
                          <a:latin typeface="標楷體" panose="03000509000000000000" pitchFamily="65" charset="-120"/>
                          <a:ea typeface="標楷體" panose="03000509000000000000" pitchFamily="65" charset="-120"/>
                        </a:rPr>
                        <a:t>課稅所得為</a:t>
                      </a:r>
                      <a:r>
                        <a:rPr lang="en-US" sz="1400" kern="100" dirty="0">
                          <a:effectLst/>
                          <a:latin typeface="標楷體" panose="03000509000000000000" pitchFamily="65" charset="-120"/>
                          <a:ea typeface="標楷體" panose="03000509000000000000" pitchFamily="65" charset="-120"/>
                        </a:rPr>
                        <a:t>400</a:t>
                      </a:r>
                      <a:r>
                        <a:rPr lang="zh-TW" sz="1400" kern="100" dirty="0">
                          <a:effectLst/>
                          <a:latin typeface="標楷體" panose="03000509000000000000" pitchFamily="65" charset="-120"/>
                          <a:ea typeface="標楷體" panose="03000509000000000000" pitchFamily="65" charset="-120"/>
                        </a:rPr>
                        <a:t>萬元以下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321793163"/>
                  </a:ext>
                </a:extLst>
              </a:tr>
            </a:tbl>
          </a:graphicData>
        </a:graphic>
      </p:graphicFrame>
      <p:graphicFrame>
        <p:nvGraphicFramePr>
          <p:cNvPr id="5" name="表格 4">
            <a:extLst>
              <a:ext uri="{FF2B5EF4-FFF2-40B4-BE49-F238E27FC236}">
                <a16:creationId xmlns:a16="http://schemas.microsoft.com/office/drawing/2014/main" id="{71092F7F-269A-4C91-B509-65A4857AEE4E}"/>
              </a:ext>
            </a:extLst>
          </p:cNvPr>
          <p:cNvGraphicFramePr>
            <a:graphicFrameLocks noGrp="1"/>
          </p:cNvGraphicFramePr>
          <p:nvPr>
            <p:extLst>
              <p:ext uri="{D42A27DB-BD31-4B8C-83A1-F6EECF244321}">
                <p14:modId xmlns:p14="http://schemas.microsoft.com/office/powerpoint/2010/main" val="2679843662"/>
              </p:ext>
            </p:extLst>
          </p:nvPr>
        </p:nvGraphicFramePr>
        <p:xfrm>
          <a:off x="1872507" y="1996169"/>
          <a:ext cx="9496217" cy="1935480"/>
        </p:xfrm>
        <a:graphic>
          <a:graphicData uri="http://schemas.openxmlformats.org/drawingml/2006/table">
            <a:tbl>
              <a:tblPr firstRow="1" firstCol="1" bandRow="1">
                <a:tableStyleId>{F5AB1C69-6EDB-4FF4-983F-18BD219EF322}</a:tableStyleId>
              </a:tblPr>
              <a:tblGrid>
                <a:gridCol w="2184631">
                  <a:extLst>
                    <a:ext uri="{9D8B030D-6E8A-4147-A177-3AD203B41FA5}">
                      <a16:colId xmlns:a16="http://schemas.microsoft.com/office/drawing/2014/main" val="923357018"/>
                    </a:ext>
                  </a:extLst>
                </a:gridCol>
                <a:gridCol w="1898567">
                  <a:extLst>
                    <a:ext uri="{9D8B030D-6E8A-4147-A177-3AD203B41FA5}">
                      <a16:colId xmlns:a16="http://schemas.microsoft.com/office/drawing/2014/main" val="2203971001"/>
                    </a:ext>
                  </a:extLst>
                </a:gridCol>
                <a:gridCol w="2633450">
                  <a:extLst>
                    <a:ext uri="{9D8B030D-6E8A-4147-A177-3AD203B41FA5}">
                      <a16:colId xmlns:a16="http://schemas.microsoft.com/office/drawing/2014/main" val="153193606"/>
                    </a:ext>
                  </a:extLst>
                </a:gridCol>
                <a:gridCol w="2779569">
                  <a:extLst>
                    <a:ext uri="{9D8B030D-6E8A-4147-A177-3AD203B41FA5}">
                      <a16:colId xmlns:a16="http://schemas.microsoft.com/office/drawing/2014/main" val="122692809"/>
                    </a:ext>
                  </a:extLst>
                </a:gridCol>
              </a:tblGrid>
              <a:tr h="0">
                <a:tc gridSpan="4">
                  <a:txBody>
                    <a:bodyPr/>
                    <a:lstStyle/>
                    <a:p>
                      <a:pPr algn="ctr" hangingPunct="0"/>
                      <a:r>
                        <a:rPr lang="zh-TW" sz="1400" kern="100" dirty="0">
                          <a:effectLst/>
                          <a:latin typeface="標楷體" panose="03000509000000000000" pitchFamily="65" charset="-120"/>
                          <a:ea typeface="標楷體" panose="03000509000000000000" pitchFamily="65" charset="-120"/>
                        </a:rPr>
                        <a:t>個人</a:t>
                      </a:r>
                      <a:r>
                        <a:rPr lang="en-US" sz="1400" kern="100"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rPr>
                        <a:t>相較於</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有改變</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609187004"/>
                  </a:ext>
                </a:extLst>
              </a:tr>
              <a:tr h="61981">
                <a:tc rowSpan="2">
                  <a:txBody>
                    <a:bodyPr/>
                    <a:lstStyle/>
                    <a:p>
                      <a:pPr algn="ctr" hangingPunct="0"/>
                      <a:r>
                        <a:rPr lang="zh-TW" sz="1400" kern="100" dirty="0">
                          <a:effectLst/>
                          <a:latin typeface="標楷體" panose="03000509000000000000" pitchFamily="65" charset="-120"/>
                          <a:ea typeface="標楷體" panose="03000509000000000000" pitchFamily="65" charset="-120"/>
                        </a:rPr>
                        <a:t>適用對象</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持有期間</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rowSpan="2">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房地合一稅</a:t>
                      </a:r>
                      <a:r>
                        <a:rPr lang="en-US" sz="1400" b="1" kern="100" dirty="0">
                          <a:solidFill>
                            <a:schemeClr val="bg1"/>
                          </a:solidFill>
                          <a:effectLst/>
                          <a:latin typeface="標楷體" panose="03000509000000000000" pitchFamily="65" charset="-120"/>
                          <a:ea typeface="標楷體" panose="03000509000000000000" pitchFamily="65" charset="-120"/>
                        </a:rPr>
                        <a:t>1.0</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rowSpan="2">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房地合一稅</a:t>
                      </a:r>
                      <a:r>
                        <a:rPr lang="en-US" sz="1400" b="1" kern="100" dirty="0">
                          <a:solidFill>
                            <a:schemeClr val="bg1"/>
                          </a:solidFill>
                          <a:effectLst/>
                          <a:latin typeface="標楷體" panose="03000509000000000000" pitchFamily="65" charset="-120"/>
                          <a:ea typeface="標楷體" panose="03000509000000000000" pitchFamily="65" charset="-120"/>
                        </a:rPr>
                        <a:t>2.0</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extLst>
                  <a:ext uri="{0D108BD9-81ED-4DB2-BD59-A6C34878D82A}">
                    <a16:rowId xmlns:a16="http://schemas.microsoft.com/office/drawing/2014/main" val="2779679974"/>
                  </a:ext>
                </a:extLst>
              </a:tr>
              <a:tr h="0">
                <a:tc vMerge="1">
                  <a:txBody>
                    <a:bodyPr/>
                    <a:lstStyle/>
                    <a:p>
                      <a:endParaRPr lang="zh-TW" altLang="en-US"/>
                    </a:p>
                  </a:txBody>
                  <a:tcP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適用稅率</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630658718"/>
                  </a:ext>
                </a:extLst>
              </a:tr>
              <a:tr h="0">
                <a:tc rowSpan="4">
                  <a:txBody>
                    <a:bodyPr/>
                    <a:lstStyle/>
                    <a:p>
                      <a:pPr algn="ctr" hangingPunct="0"/>
                      <a:r>
                        <a:rPr lang="zh-TW" sz="1400" kern="100">
                          <a:effectLst/>
                          <a:latin typeface="標楷體" panose="03000509000000000000" pitchFamily="65" charset="-120"/>
                          <a:ea typeface="標楷體" panose="03000509000000000000" pitchFamily="65" charset="-120"/>
                        </a:rPr>
                        <a:t>中華民國境內居住</a:t>
                      </a:r>
                      <a:br>
                        <a:rPr lang="en-US" sz="1400" kern="100">
                          <a:effectLst/>
                          <a:latin typeface="標楷體" panose="03000509000000000000" pitchFamily="65" charset="-120"/>
                          <a:ea typeface="標楷體" panose="03000509000000000000" pitchFamily="65" charset="-120"/>
                        </a:rPr>
                      </a:br>
                      <a:r>
                        <a:rPr lang="en-US" sz="1400" kern="100">
                          <a:effectLst/>
                          <a:latin typeface="標楷體" panose="03000509000000000000" pitchFamily="65" charset="-120"/>
                          <a:ea typeface="標楷體" panose="03000509000000000000" pitchFamily="65" charset="-120"/>
                        </a:rPr>
                        <a:t>(</a:t>
                      </a:r>
                      <a:r>
                        <a:rPr lang="zh-TW" sz="1400" kern="100">
                          <a:effectLst/>
                          <a:latin typeface="標楷體" panose="03000509000000000000" pitchFamily="65" charset="-120"/>
                          <a:ea typeface="標楷體" panose="03000509000000000000" pitchFamily="65" charset="-120"/>
                        </a:rPr>
                        <a:t>個人</a:t>
                      </a:r>
                      <a:r>
                        <a:rPr lang="en-US" sz="1400" kern="100">
                          <a:effectLst/>
                          <a:latin typeface="標楷體" panose="03000509000000000000" pitchFamily="65" charset="-120"/>
                          <a:ea typeface="標楷體" panose="03000509000000000000" pitchFamily="65" charset="-120"/>
                        </a:rPr>
                        <a:t>)</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dirty="0">
                          <a:effectLst/>
                          <a:latin typeface="標楷體" panose="03000509000000000000" pitchFamily="65" charset="-120"/>
                          <a:ea typeface="標楷體" panose="03000509000000000000" pitchFamily="65" charset="-120"/>
                        </a:rPr>
                        <a:t>45%</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a:effectLst/>
                          <a:latin typeface="標楷體" panose="03000509000000000000" pitchFamily="65" charset="-120"/>
                          <a:ea typeface="標楷體" panose="03000509000000000000" pitchFamily="65" charset="-120"/>
                        </a:rPr>
                        <a:t>1</a:t>
                      </a:r>
                      <a:r>
                        <a:rPr lang="zh-TW" sz="1400" kern="100">
                          <a:effectLst/>
                          <a:latin typeface="標楷體" panose="03000509000000000000" pitchFamily="65" charset="-120"/>
                          <a:ea typeface="標楷體" panose="03000509000000000000" pitchFamily="65" charset="-120"/>
                        </a:rPr>
                        <a:t>年以內</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a:effectLst/>
                          <a:latin typeface="標楷體" panose="03000509000000000000" pitchFamily="65" charset="-120"/>
                          <a:ea typeface="標楷體" panose="03000509000000000000" pitchFamily="65" charset="-120"/>
                        </a:rPr>
                        <a:t>2</a:t>
                      </a:r>
                      <a:r>
                        <a:rPr lang="zh-TW" sz="1400" kern="100">
                          <a:effectLst/>
                          <a:latin typeface="標楷體" panose="03000509000000000000" pitchFamily="65" charset="-120"/>
                          <a:ea typeface="標楷體" panose="03000509000000000000" pitchFamily="65" charset="-120"/>
                        </a:rPr>
                        <a:t>年以內</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1808487663"/>
                  </a:ext>
                </a:extLst>
              </a:tr>
              <a:tr h="0">
                <a:tc vMerge="1">
                  <a:txBody>
                    <a:bodyPr/>
                    <a:lstStyle/>
                    <a:p>
                      <a:endParaRPr lang="zh-TW" altLang="en-US"/>
                    </a:p>
                  </a:txBody>
                  <a:tcPr/>
                </a:tc>
                <a:tc>
                  <a:txBody>
                    <a:bodyPr/>
                    <a:lstStyle/>
                    <a:p>
                      <a:pPr algn="ctr" hangingPunct="0"/>
                      <a:r>
                        <a:rPr lang="en-US" sz="1400" kern="100" dirty="0">
                          <a:effectLst/>
                          <a:latin typeface="標楷體" panose="03000509000000000000" pitchFamily="65" charset="-120"/>
                          <a:ea typeface="標楷體" panose="03000509000000000000" pitchFamily="65" charset="-120"/>
                        </a:rPr>
                        <a:t>35%</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年，未逾</a:t>
                      </a:r>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年，未逾</a:t>
                      </a:r>
                      <a:r>
                        <a:rPr lang="en-US" sz="1400" kern="100" dirty="0">
                          <a:effectLst/>
                          <a:latin typeface="標楷體" panose="03000509000000000000" pitchFamily="65" charset="-120"/>
                          <a:ea typeface="標楷體" panose="03000509000000000000" pitchFamily="65" charset="-120"/>
                        </a:rPr>
                        <a:t>5</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2748404240"/>
                  </a:ext>
                </a:extLst>
              </a:tr>
              <a:tr h="0">
                <a:tc vMerge="1">
                  <a:txBody>
                    <a:bodyPr/>
                    <a:lstStyle/>
                    <a:p>
                      <a:endParaRPr lang="zh-TW" altLang="en-US"/>
                    </a:p>
                  </a:txBody>
                  <a:tcPr/>
                </a:tc>
                <a:tc>
                  <a:txBody>
                    <a:bodyPr/>
                    <a:lstStyle/>
                    <a:p>
                      <a:pPr algn="ctr" hangingPunct="0"/>
                      <a:r>
                        <a:rPr lang="en-US" sz="1400" kern="100" dirty="0">
                          <a:effectLst/>
                          <a:latin typeface="標楷體" panose="03000509000000000000" pitchFamily="65" charset="-120"/>
                          <a:ea typeface="標楷體" panose="03000509000000000000" pitchFamily="65" charset="-120"/>
                        </a:rPr>
                        <a:t>20%</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年，未逾</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5</a:t>
                      </a:r>
                      <a:r>
                        <a:rPr lang="zh-TW" sz="1400" kern="100" dirty="0">
                          <a:effectLst/>
                          <a:latin typeface="標楷體" panose="03000509000000000000" pitchFamily="65" charset="-120"/>
                          <a:ea typeface="標楷體" panose="03000509000000000000" pitchFamily="65" charset="-120"/>
                        </a:rPr>
                        <a:t>年，未逾</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2977554864"/>
                  </a:ext>
                </a:extLst>
              </a:tr>
              <a:tr h="0">
                <a:tc vMerge="1">
                  <a:txBody>
                    <a:bodyPr/>
                    <a:lstStyle/>
                    <a:p>
                      <a:endParaRPr lang="zh-TW" altLang="en-US"/>
                    </a:p>
                  </a:txBody>
                  <a:tcPr/>
                </a:tc>
                <a:tc>
                  <a:txBody>
                    <a:bodyPr/>
                    <a:lstStyle/>
                    <a:p>
                      <a:pPr algn="ctr" hangingPunct="0"/>
                      <a:r>
                        <a:rPr lang="en-US" sz="1400" kern="100">
                          <a:effectLst/>
                          <a:latin typeface="標楷體" panose="03000509000000000000" pitchFamily="65" charset="-120"/>
                          <a:ea typeface="標楷體" panose="03000509000000000000" pitchFamily="65" charset="-120"/>
                        </a:rPr>
                        <a:t>15%</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2305544371"/>
                  </a:ext>
                </a:extLst>
              </a:tr>
              <a:tr h="220980">
                <a:tc rowSpan="2">
                  <a:txBody>
                    <a:bodyPr/>
                    <a:lstStyle/>
                    <a:p>
                      <a:pPr algn="ctr" hangingPunct="0"/>
                      <a:r>
                        <a:rPr lang="zh-TW" sz="1400" kern="100" dirty="0">
                          <a:effectLst/>
                          <a:latin typeface="標楷體" panose="03000509000000000000" pitchFamily="65" charset="-120"/>
                          <a:ea typeface="標楷體" panose="03000509000000000000" pitchFamily="65" charset="-120"/>
                        </a:rPr>
                        <a:t>非中華民國境內居住</a:t>
                      </a:r>
                      <a:br>
                        <a:rPr lang="en-US" sz="1400" kern="100" dirty="0">
                          <a:effectLst/>
                          <a:latin typeface="標楷體" panose="03000509000000000000" pitchFamily="65" charset="-120"/>
                          <a:ea typeface="標楷體" panose="03000509000000000000" pitchFamily="65" charset="-120"/>
                        </a:rPr>
                      </a:br>
                      <a:r>
                        <a:rPr lang="en-US" sz="1400" kern="100"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rPr>
                        <a:t>個人</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a:effectLst/>
                          <a:latin typeface="標楷體" panose="03000509000000000000" pitchFamily="65" charset="-120"/>
                          <a:ea typeface="標楷體" panose="03000509000000000000" pitchFamily="65" charset="-120"/>
                        </a:rPr>
                        <a:t>45%</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a:effectLst/>
                          <a:latin typeface="標楷體" panose="03000509000000000000" pitchFamily="65" charset="-120"/>
                          <a:ea typeface="標楷體" panose="03000509000000000000" pitchFamily="65" charset="-120"/>
                        </a:rPr>
                        <a:t>1</a:t>
                      </a:r>
                      <a:r>
                        <a:rPr lang="zh-TW" sz="1400" kern="100">
                          <a:effectLst/>
                          <a:latin typeface="標楷體" panose="03000509000000000000" pitchFamily="65" charset="-120"/>
                          <a:ea typeface="標楷體" panose="03000509000000000000" pitchFamily="65" charset="-120"/>
                        </a:rPr>
                        <a:t>年以內</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年以內</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3794167335"/>
                  </a:ext>
                </a:extLst>
              </a:tr>
              <a:tr h="220980">
                <a:tc vMerge="1">
                  <a:txBody>
                    <a:bodyPr/>
                    <a:lstStyle/>
                    <a:p>
                      <a:endParaRPr lang="zh-TW" altLang="en-US"/>
                    </a:p>
                  </a:txBody>
                  <a:tcPr/>
                </a:tc>
                <a:tc>
                  <a:txBody>
                    <a:bodyPr/>
                    <a:lstStyle/>
                    <a:p>
                      <a:pPr algn="ctr" hangingPunct="0"/>
                      <a:r>
                        <a:rPr lang="en-US" sz="1400" kern="100">
                          <a:effectLst/>
                          <a:latin typeface="標楷體" panose="03000509000000000000" pitchFamily="65" charset="-120"/>
                          <a:ea typeface="標楷體" panose="03000509000000000000" pitchFamily="65" charset="-120"/>
                        </a:rPr>
                        <a:t>35%</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1964985567"/>
                  </a:ext>
                </a:extLst>
              </a:tr>
            </a:tbl>
          </a:graphicData>
        </a:graphic>
      </p:graphicFrame>
      <p:sp>
        <p:nvSpPr>
          <p:cNvPr id="7" name="圖說文字: 向右箭號 6">
            <a:extLst>
              <a:ext uri="{FF2B5EF4-FFF2-40B4-BE49-F238E27FC236}">
                <a16:creationId xmlns:a16="http://schemas.microsoft.com/office/drawing/2014/main" id="{33D189CE-D5AD-4C9C-B50F-462328B581A5}"/>
              </a:ext>
            </a:extLst>
          </p:cNvPr>
          <p:cNvSpPr/>
          <p:nvPr/>
        </p:nvSpPr>
        <p:spPr>
          <a:xfrm>
            <a:off x="909712" y="2438318"/>
            <a:ext cx="789456" cy="3241923"/>
          </a:xfrm>
          <a:prstGeom prst="rightArrowCallou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文字方塊 27">
            <a:extLst>
              <a:ext uri="{FF2B5EF4-FFF2-40B4-BE49-F238E27FC236}">
                <a16:creationId xmlns:a16="http://schemas.microsoft.com/office/drawing/2014/main" id="{DF01F0F6-2CB9-4684-8D14-ADE5BAA079CB}"/>
              </a:ext>
            </a:extLst>
          </p:cNvPr>
          <p:cNvSpPr txBox="1"/>
          <p:nvPr/>
        </p:nvSpPr>
        <p:spPr>
          <a:xfrm>
            <a:off x="885570" y="2516510"/>
            <a:ext cx="581245" cy="3323987"/>
          </a:xfrm>
          <a:prstGeom prst="rect">
            <a:avLst/>
          </a:prstGeom>
          <a:noFill/>
        </p:spPr>
        <p:txBody>
          <a:bodyPr vert="horz" wrap="square">
            <a:spAutoFit/>
          </a:bodyPr>
          <a:lstStyle/>
          <a:p>
            <a:pPr algn="just" hangingPunct="0"/>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個</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人</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之</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房</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屋</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土</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地</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應</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納</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稅</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率</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比</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較</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endPar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p:txBody>
      </p:sp>
    </p:spTree>
    <p:extLst>
      <p:ext uri="{BB962C8B-B14F-4D97-AF65-F5344CB8AC3E}">
        <p14:creationId xmlns:p14="http://schemas.microsoft.com/office/powerpoint/2010/main" val="1754556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482711" y="660041"/>
            <a:ext cx="3306106" cy="752705"/>
          </a:xfrm>
          <a:prstGeom prst="rect">
            <a:avLst/>
          </a:prstGeom>
        </p:spPr>
      </p:pic>
      <p:pic>
        <p:nvPicPr>
          <p:cNvPr id="3" name="图片 2"/>
          <p:cNvPicPr>
            <a:picLocks noChangeAspect="1"/>
          </p:cNvPicPr>
          <p:nvPr/>
        </p:nvPicPr>
        <p:blipFill>
          <a:blip r:embed="rId3"/>
          <a:stretch>
            <a:fillRect/>
          </a:stretch>
        </p:blipFill>
        <p:spPr>
          <a:xfrm>
            <a:off x="615958" y="660041"/>
            <a:ext cx="866752" cy="1505411"/>
          </a:xfrm>
          <a:prstGeom prst="rect">
            <a:avLst/>
          </a:prstGeom>
        </p:spPr>
      </p:pic>
      <p:sp>
        <p:nvSpPr>
          <p:cNvPr id="4" name="文本框 3"/>
          <p:cNvSpPr txBox="1"/>
          <p:nvPr/>
        </p:nvSpPr>
        <p:spPr>
          <a:xfrm>
            <a:off x="2197323" y="805560"/>
            <a:ext cx="3234297" cy="461665"/>
          </a:xfrm>
          <a:prstGeom prst="rect">
            <a:avLst/>
          </a:prstGeom>
          <a:noFill/>
        </p:spPr>
        <p:txBody>
          <a:bodyPr wrap="square" rtlCol="0">
            <a:spAutoFit/>
          </a:bodyPr>
          <a:lstStyle/>
          <a:p>
            <a:r>
              <a:rPr lang="zh-TW" altLang="en-US" sz="24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400" b="1" dirty="0">
              <a:solidFill>
                <a:srgbClr val="FFFF99"/>
              </a:solidFill>
              <a:latin typeface="Segoe Script" panose="020B0504020000000003" pitchFamily="34" charset="0"/>
            </a:endParaRPr>
          </a:p>
        </p:txBody>
      </p:sp>
      <p:sp>
        <p:nvSpPr>
          <p:cNvPr id="55" name="圆角矩形 25">
            <a:extLst>
              <a:ext uri="{FF2B5EF4-FFF2-40B4-BE49-F238E27FC236}">
                <a16:creationId xmlns:a16="http://schemas.microsoft.com/office/drawing/2014/main" id="{864B9D48-39B3-4FA7-9FC5-882EE338D282}"/>
              </a:ext>
            </a:extLst>
          </p:cNvPr>
          <p:cNvSpPr/>
          <p:nvPr/>
        </p:nvSpPr>
        <p:spPr bwMode="auto">
          <a:xfrm>
            <a:off x="4892513" y="728502"/>
            <a:ext cx="6476213" cy="1169551"/>
          </a:xfrm>
          <a:prstGeom prst="roundRect">
            <a:avLst>
              <a:gd name="adj" fmla="val 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19" name="任意多边形 19">
            <a:extLst>
              <a:ext uri="{FF2B5EF4-FFF2-40B4-BE49-F238E27FC236}">
                <a16:creationId xmlns:a16="http://schemas.microsoft.com/office/drawing/2014/main" id="{9B611BEB-ED8D-4FD5-A8CF-1FFCEDFDAB02}"/>
              </a:ext>
            </a:extLst>
          </p:cNvPr>
          <p:cNvSpPr>
            <a:spLocks noChangeArrowheads="1"/>
          </p:cNvSpPr>
          <p:nvPr/>
        </p:nvSpPr>
        <p:spPr bwMode="auto">
          <a:xfrm>
            <a:off x="2120792" y="1355418"/>
            <a:ext cx="1311690" cy="58322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20" name="文字方塊 19">
            <a:extLst>
              <a:ext uri="{FF2B5EF4-FFF2-40B4-BE49-F238E27FC236}">
                <a16:creationId xmlns:a16="http://schemas.microsoft.com/office/drawing/2014/main" id="{AE33248C-4191-46E2-8A63-5D69139FA628}"/>
              </a:ext>
            </a:extLst>
          </p:cNvPr>
          <p:cNvSpPr txBox="1"/>
          <p:nvPr/>
        </p:nvSpPr>
        <p:spPr>
          <a:xfrm>
            <a:off x="1688920" y="1463002"/>
            <a:ext cx="2340933" cy="369332"/>
          </a:xfrm>
          <a:prstGeom prst="rect">
            <a:avLst/>
          </a:prstGeom>
          <a:noFill/>
        </p:spPr>
        <p:txBody>
          <a:bodyPr wrap="square">
            <a:spAutoFit/>
          </a:bodyPr>
          <a:lstStyle/>
          <a:p>
            <a:pPr marL="304800" indent="304800" algn="just" hangingPunct="0"/>
            <a:r>
              <a:rPr lang="zh-TW" altLang="en-US" b="1" dirty="0">
                <a:solidFill>
                  <a:srgbClr val="2582C6"/>
                </a:solidFill>
              </a:rPr>
              <a:t>稅率比較</a:t>
            </a:r>
            <a:endParaRPr lang="zh-TW" altLang="zh-TW" b="1" dirty="0">
              <a:solidFill>
                <a:srgbClr val="2582C6"/>
              </a:solidFill>
            </a:endParaRPr>
          </a:p>
        </p:txBody>
      </p:sp>
      <p:sp>
        <p:nvSpPr>
          <p:cNvPr id="7" name="圖說文字: 向右箭號 6">
            <a:extLst>
              <a:ext uri="{FF2B5EF4-FFF2-40B4-BE49-F238E27FC236}">
                <a16:creationId xmlns:a16="http://schemas.microsoft.com/office/drawing/2014/main" id="{33D189CE-D5AD-4C9C-B50F-462328B581A5}"/>
              </a:ext>
            </a:extLst>
          </p:cNvPr>
          <p:cNvSpPr/>
          <p:nvPr/>
        </p:nvSpPr>
        <p:spPr>
          <a:xfrm>
            <a:off x="1711361" y="2357133"/>
            <a:ext cx="789456" cy="3594837"/>
          </a:xfrm>
          <a:prstGeom prst="rightArrowCallout">
            <a:avLst/>
          </a:prstGeom>
          <a:noFill/>
          <a:ln w="2857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文字方塊 27">
            <a:extLst>
              <a:ext uri="{FF2B5EF4-FFF2-40B4-BE49-F238E27FC236}">
                <a16:creationId xmlns:a16="http://schemas.microsoft.com/office/drawing/2014/main" id="{DF01F0F6-2CB9-4684-8D14-ADE5BAA079CB}"/>
              </a:ext>
            </a:extLst>
          </p:cNvPr>
          <p:cNvSpPr txBox="1"/>
          <p:nvPr/>
        </p:nvSpPr>
        <p:spPr>
          <a:xfrm>
            <a:off x="1679493" y="2358299"/>
            <a:ext cx="581245" cy="3754874"/>
          </a:xfrm>
          <a:prstGeom prst="rect">
            <a:avLst/>
          </a:prstGeom>
          <a:noFill/>
          <a:ln>
            <a:noFill/>
          </a:ln>
        </p:spPr>
        <p:txBody>
          <a:bodyPr vert="horz" wrap="square">
            <a:spAutoFit/>
          </a:bodyPr>
          <a:lstStyle/>
          <a:p>
            <a:pPr algn="just" hangingPunct="0"/>
            <a:r>
              <a:rPr lang="zh-TW" altLang="en-US"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營</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利</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事</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業</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之</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房</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屋</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土</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地</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應</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納</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稅</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率</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比</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較</a:t>
            </a:r>
            <a:br>
              <a:rPr lang="en-US"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br>
            <a:endParaRPr lang="zh-TW" altLang="zh-TW" sz="14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15" name="文字方塊 14">
            <a:extLst>
              <a:ext uri="{FF2B5EF4-FFF2-40B4-BE49-F238E27FC236}">
                <a16:creationId xmlns:a16="http://schemas.microsoft.com/office/drawing/2014/main" id="{91033C13-4CF1-4C41-B367-884DEA8DCFE9}"/>
              </a:ext>
            </a:extLst>
          </p:cNvPr>
          <p:cNvSpPr txBox="1"/>
          <p:nvPr/>
        </p:nvSpPr>
        <p:spPr>
          <a:xfrm>
            <a:off x="4447022" y="741567"/>
            <a:ext cx="6841503" cy="1169551"/>
          </a:xfrm>
          <a:prstGeom prst="rect">
            <a:avLst/>
          </a:prstGeom>
          <a:noFill/>
        </p:spPr>
        <p:txBody>
          <a:bodyPr wrap="square">
            <a:spAutoFit/>
          </a:bodyPr>
          <a:lstStyle/>
          <a:p>
            <a:pPr marL="609600" indent="304800" algn="just" hangingPunct="0"/>
            <a:r>
              <a:rPr lang="zh-TW"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根據《所得稅法》第二十四條之五規定營利事業依規定「計算之房屋、土地交易所得，減除依土地稅法第三十條第一項規定公告土地現值計算之土地漲價總數額後之餘額 ，不併計營利事業所得額，按下列規定稅率分開計算應納稅額，合併報繳」</a:t>
            </a:r>
            <a: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a:t>
            </a:r>
            <a:r>
              <a:rPr lang="zh-TW"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《所得稅法》，</a:t>
            </a:r>
            <a: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1943)</a:t>
            </a:r>
            <a:r>
              <a:rPr lang="zh-TW"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，其中又分為境外及境內。以下圖表為營利事業</a:t>
            </a:r>
            <a: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1.0</a:t>
            </a:r>
            <a:r>
              <a:rPr lang="zh-TW"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及</a:t>
            </a:r>
            <a: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2.0</a:t>
            </a:r>
            <a:r>
              <a:rPr lang="zh-TW"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之比較。</a:t>
            </a:r>
          </a:p>
        </p:txBody>
      </p:sp>
      <p:graphicFrame>
        <p:nvGraphicFramePr>
          <p:cNvPr id="9" name="表格 8">
            <a:extLst>
              <a:ext uri="{FF2B5EF4-FFF2-40B4-BE49-F238E27FC236}">
                <a16:creationId xmlns:a16="http://schemas.microsoft.com/office/drawing/2014/main" id="{15BAC87B-FACE-4DA3-99DC-AB66066EA711}"/>
              </a:ext>
            </a:extLst>
          </p:cNvPr>
          <p:cNvGraphicFramePr>
            <a:graphicFrameLocks noGrp="1"/>
          </p:cNvGraphicFramePr>
          <p:nvPr>
            <p:extLst>
              <p:ext uri="{D42A27DB-BD31-4B8C-83A1-F6EECF244321}">
                <p14:modId xmlns:p14="http://schemas.microsoft.com/office/powerpoint/2010/main" val="1051152360"/>
              </p:ext>
            </p:extLst>
          </p:nvPr>
        </p:nvGraphicFramePr>
        <p:xfrm>
          <a:off x="2595435" y="4154552"/>
          <a:ext cx="7929729" cy="1954530"/>
        </p:xfrm>
        <a:graphic>
          <a:graphicData uri="http://schemas.openxmlformats.org/drawingml/2006/table">
            <a:tbl>
              <a:tblPr firstRow="1" firstCol="1" bandRow="1">
                <a:tableStyleId>{F5AB1C69-6EDB-4FF4-983F-18BD219EF322}</a:tableStyleId>
              </a:tblPr>
              <a:tblGrid>
                <a:gridCol w="1340393">
                  <a:extLst>
                    <a:ext uri="{9D8B030D-6E8A-4147-A177-3AD203B41FA5}">
                      <a16:colId xmlns:a16="http://schemas.microsoft.com/office/drawing/2014/main" val="2761843613"/>
                    </a:ext>
                  </a:extLst>
                </a:gridCol>
                <a:gridCol w="942681">
                  <a:extLst>
                    <a:ext uri="{9D8B030D-6E8A-4147-A177-3AD203B41FA5}">
                      <a16:colId xmlns:a16="http://schemas.microsoft.com/office/drawing/2014/main" val="4215703209"/>
                    </a:ext>
                  </a:extLst>
                </a:gridCol>
                <a:gridCol w="3314430">
                  <a:extLst>
                    <a:ext uri="{9D8B030D-6E8A-4147-A177-3AD203B41FA5}">
                      <a16:colId xmlns:a16="http://schemas.microsoft.com/office/drawing/2014/main" val="1408229634"/>
                    </a:ext>
                  </a:extLst>
                </a:gridCol>
                <a:gridCol w="2332225">
                  <a:extLst>
                    <a:ext uri="{9D8B030D-6E8A-4147-A177-3AD203B41FA5}">
                      <a16:colId xmlns:a16="http://schemas.microsoft.com/office/drawing/2014/main" val="3393781337"/>
                    </a:ext>
                  </a:extLst>
                </a:gridCol>
              </a:tblGrid>
              <a:tr h="220980">
                <a:tc gridSpan="4">
                  <a:txBody>
                    <a:bodyPr/>
                    <a:lstStyle/>
                    <a:p>
                      <a:pPr algn="ctr" hangingPunct="0"/>
                      <a:r>
                        <a:rPr lang="zh-TW" sz="1400" kern="100" dirty="0">
                          <a:effectLst/>
                          <a:latin typeface="標楷體" panose="03000509000000000000" pitchFamily="65" charset="-120"/>
                          <a:ea typeface="標楷體" panose="03000509000000000000" pitchFamily="65" charset="-120"/>
                        </a:rPr>
                        <a:t>營利事業</a:t>
                      </a:r>
                      <a:r>
                        <a:rPr lang="en-US" sz="1400" kern="100"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rPr>
                        <a:t>相較於</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沒有改變</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2395031554"/>
                  </a:ext>
                </a:extLst>
              </a:tr>
              <a:tr h="220980">
                <a:tc>
                  <a:txBody>
                    <a:bodyPr/>
                    <a:lstStyle/>
                    <a:p>
                      <a:pPr algn="ctr" hangingPunct="0"/>
                      <a:r>
                        <a:rPr lang="en-US" sz="1400" kern="100" dirty="0">
                          <a:effectLst/>
                        </a:rPr>
                        <a:t> </a:t>
                      </a:r>
                      <a:endParaRPr lang="zh-TW" sz="1400" kern="100" dirty="0">
                        <a:effectLst/>
                        <a:latin typeface="Calibri" panose="020F0502020204030204" pitchFamily="34" charset="0"/>
                        <a:ea typeface="新細明體" panose="02020500000000000000" pitchFamily="18" charset="-120"/>
                        <a:cs typeface="Mangal" panose="02040503050203030202" pitchFamily="18" charset="0"/>
                      </a:endParaRPr>
                    </a:p>
                  </a:txBody>
                  <a:tcPr marL="68580" marR="68580" marT="0" marB="0">
                    <a:lnTlToBr w="12700" cap="flat" cmpd="sng" algn="ctr">
                      <a:solidFill>
                        <a:schemeClr val="tx1"/>
                      </a:solidFill>
                      <a:prstDash val="solid"/>
                      <a:round/>
                      <a:headEnd type="none" w="med" len="med"/>
                      <a:tailEnd type="none" w="med" len="med"/>
                    </a:lnTlToBr>
                  </a:tcPr>
                </a:tc>
                <a:tc>
                  <a:txBody>
                    <a:bodyPr/>
                    <a:lstStyle/>
                    <a:p>
                      <a:pPr algn="just" hangingPunct="0"/>
                      <a:r>
                        <a:rPr lang="zh-TW" sz="1400" b="1" kern="100" dirty="0">
                          <a:solidFill>
                            <a:schemeClr val="bg1"/>
                          </a:solidFill>
                          <a:effectLst/>
                          <a:latin typeface="標楷體" panose="03000509000000000000" pitchFamily="65" charset="-120"/>
                          <a:ea typeface="標楷體" panose="03000509000000000000" pitchFamily="65" charset="-120"/>
                        </a:rPr>
                        <a:t>適用稅率</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適用對象</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solidFill>
                      <a:schemeClr val="bg1">
                        <a:lumMod val="65000"/>
                      </a:schemeClr>
                    </a:solidFill>
                  </a:tcP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資格期間</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solidFill>
                      <a:schemeClr val="bg1">
                        <a:lumMod val="65000"/>
                      </a:schemeClr>
                    </a:solidFill>
                  </a:tcPr>
                </a:tc>
                <a:extLst>
                  <a:ext uri="{0D108BD9-81ED-4DB2-BD59-A6C34878D82A}">
                    <a16:rowId xmlns:a16="http://schemas.microsoft.com/office/drawing/2014/main" val="2611558989"/>
                  </a:ext>
                </a:extLst>
              </a:tr>
              <a:tr h="232410">
                <a:tc rowSpan="3">
                  <a:txBody>
                    <a:bodyPr/>
                    <a:lstStyle/>
                    <a:p>
                      <a:pPr algn="ctr" hangingPunct="0"/>
                      <a:r>
                        <a:rPr lang="zh-TW" sz="1400" kern="100" dirty="0">
                          <a:effectLst/>
                          <a:latin typeface="標楷體" panose="03000509000000000000" pitchFamily="65" charset="-120"/>
                          <a:ea typeface="標楷體" panose="03000509000000000000" pitchFamily="65" charset="-120"/>
                        </a:rPr>
                        <a:t>房地合一稅</a:t>
                      </a:r>
                      <a:r>
                        <a:rPr lang="en-US" sz="1400" kern="100" dirty="0">
                          <a:effectLst/>
                          <a:latin typeface="標楷體" panose="03000509000000000000" pitchFamily="65" charset="-120"/>
                          <a:ea typeface="標楷體" panose="03000509000000000000" pitchFamily="65" charset="-120"/>
                        </a:rPr>
                        <a:t>1.0</a:t>
                      </a:r>
                      <a:endParaRPr lang="zh-TW" sz="1400" kern="100" dirty="0">
                        <a:effectLst/>
                        <a:latin typeface="標楷體" panose="03000509000000000000" pitchFamily="65" charset="-120"/>
                        <a:ea typeface="標楷體" panose="03000509000000000000" pitchFamily="65" charset="-120"/>
                      </a:endParaRPr>
                    </a:p>
                    <a:p>
                      <a:pPr algn="ctr" hangingPunct="0"/>
                      <a:r>
                        <a:rPr lang="zh-TW" sz="1400" kern="100" dirty="0">
                          <a:effectLst/>
                          <a:latin typeface="標楷體" panose="03000509000000000000" pitchFamily="65" charset="-120"/>
                          <a:ea typeface="標楷體" panose="03000509000000000000" pitchFamily="65" charset="-120"/>
                        </a:rPr>
                        <a:t>房地合一稅</a:t>
                      </a:r>
                      <a:r>
                        <a:rPr lang="en-US" sz="1400" kern="100" dirty="0">
                          <a:effectLst/>
                          <a:latin typeface="標楷體" panose="03000509000000000000" pitchFamily="65" charset="-120"/>
                          <a:ea typeface="標楷體" panose="03000509000000000000" pitchFamily="65" charset="-120"/>
                        </a:rPr>
                        <a:t>2.0</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rowSpan="3">
                  <a:txBody>
                    <a:bodyPr/>
                    <a:lstStyle/>
                    <a:p>
                      <a:pPr algn="ctr" hangingPunct="0"/>
                      <a:r>
                        <a:rPr lang="en-US" sz="1400" kern="100" dirty="0">
                          <a:effectLst/>
                          <a:latin typeface="標楷體" panose="03000509000000000000" pitchFamily="65" charset="-120"/>
                          <a:ea typeface="標楷體" panose="03000509000000000000" pitchFamily="65" charset="-120"/>
                        </a:rPr>
                        <a:t>20%</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just" hangingPunct="0"/>
                      <a:r>
                        <a:rPr lang="zh-TW" sz="1400" kern="100">
                          <a:effectLst/>
                          <a:latin typeface="標楷體" panose="03000509000000000000" pitchFamily="65" charset="-120"/>
                          <a:ea typeface="標楷體" panose="03000509000000000000" pitchFamily="65" charset="-120"/>
                        </a:rPr>
                        <a:t>調職、非自願離職</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交易持有期間在五年以下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tc>
                <a:extLst>
                  <a:ext uri="{0D108BD9-81ED-4DB2-BD59-A6C34878D82A}">
                    <a16:rowId xmlns:a16="http://schemas.microsoft.com/office/drawing/2014/main" val="429989971"/>
                  </a:ext>
                </a:extLst>
              </a:tr>
              <a:tr h="36830">
                <a:tc vMerge="1">
                  <a:txBody>
                    <a:bodyPr/>
                    <a:lstStyle/>
                    <a:p>
                      <a:endParaRPr lang="zh-TW" altLang="en-US"/>
                    </a:p>
                  </a:txBody>
                  <a:tcPr/>
                </a:tc>
                <a:tc vMerge="1">
                  <a:txBody>
                    <a:bodyPr/>
                    <a:lstStyle/>
                    <a:p>
                      <a:endParaRPr lang="zh-TW" altLang="en-US"/>
                    </a:p>
                  </a:txBody>
                  <a:tcPr/>
                </a:tc>
                <a:tc>
                  <a:txBody>
                    <a:bodyPr/>
                    <a:lstStyle/>
                    <a:p>
                      <a:pPr algn="just" hangingPunct="0"/>
                      <a:r>
                        <a:rPr lang="zh-TW" sz="1400" kern="100" dirty="0">
                          <a:effectLst/>
                          <a:latin typeface="標楷體" panose="03000509000000000000" pitchFamily="65" charset="-120"/>
                          <a:ea typeface="標楷體" panose="03000509000000000000" pitchFamily="65" charset="-120"/>
                        </a:rPr>
                        <a:t>以自有土地與營利事業合作興建房屋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just" hangingPunct="0"/>
                      <a:r>
                        <a:rPr lang="zh-TW" sz="1400" kern="100" dirty="0">
                          <a:effectLst/>
                          <a:latin typeface="標楷體" panose="03000509000000000000" pitchFamily="65" charset="-120"/>
                          <a:ea typeface="標楷體" panose="03000509000000000000" pitchFamily="65" charset="-120"/>
                        </a:rPr>
                        <a:t>自土地取得之日起算五年內完成並銷售該房屋</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4203802235"/>
                  </a:ext>
                </a:extLst>
              </a:tr>
              <a:tr h="36830">
                <a:tc vMerge="1">
                  <a:txBody>
                    <a:bodyPr/>
                    <a:lstStyle/>
                    <a:p>
                      <a:endParaRPr lang="zh-TW" altLang="en-US"/>
                    </a:p>
                  </a:txBody>
                  <a:tcPr/>
                </a:tc>
                <a:tc vMerge="1">
                  <a:txBody>
                    <a:bodyPr/>
                    <a:lstStyle/>
                    <a:p>
                      <a:endParaRPr lang="zh-TW" altLang="en-US"/>
                    </a:p>
                  </a:txBody>
                  <a:tcPr/>
                </a:tc>
                <a:tc>
                  <a:txBody>
                    <a:bodyPr/>
                    <a:lstStyle/>
                    <a:p>
                      <a:pPr algn="l" hangingPunct="0"/>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提供土地、合法建築物、他項權利或資金，依都市更新條 例參與都市更新</a:t>
                      </a:r>
                    </a:p>
                    <a:p>
                      <a:pPr algn="l" hangingPunct="0"/>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依都市危險及老舊建築物加速重建條例參與重建</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tc>
                <a:tc>
                  <a:txBody>
                    <a:bodyPr/>
                    <a:lstStyle/>
                    <a:p>
                      <a:pPr algn="just" hangingPunct="0"/>
                      <a:r>
                        <a:rPr lang="zh-TW" sz="1400" kern="100" dirty="0">
                          <a:effectLst/>
                          <a:latin typeface="標楷體" panose="03000509000000000000" pitchFamily="65" charset="-120"/>
                          <a:ea typeface="標楷體" panose="03000509000000000000" pitchFamily="65" charset="-120"/>
                        </a:rPr>
                        <a:t>於興建房屋完成後第一 次移轉且其持有期間在五年以下</a:t>
                      </a:r>
                      <a:r>
                        <a:rPr lang="en-US" sz="1400" kern="100"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rPr>
                        <a:t>申報方式維持合併計稅</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endParaRPr>
                    </a:p>
                    <a:p>
                      <a:pPr algn="just" hangingPunct="0"/>
                      <a:r>
                        <a:rPr lang="en-US" sz="1400" kern="100" dirty="0">
                          <a:effectLst/>
                          <a:latin typeface="標楷體" panose="03000509000000000000" pitchFamily="65" charset="-120"/>
                          <a:ea typeface="標楷體" panose="03000509000000000000" pitchFamily="65" charset="-120"/>
                        </a:rPr>
                        <a:t> </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1884247757"/>
                  </a:ext>
                </a:extLst>
              </a:tr>
            </a:tbl>
          </a:graphicData>
        </a:graphic>
      </p:graphicFrame>
      <p:graphicFrame>
        <p:nvGraphicFramePr>
          <p:cNvPr id="10" name="表格 9">
            <a:extLst>
              <a:ext uri="{FF2B5EF4-FFF2-40B4-BE49-F238E27FC236}">
                <a16:creationId xmlns:a16="http://schemas.microsoft.com/office/drawing/2014/main" id="{BF5FC196-0CA4-4C9D-9D0B-F3C1FA43E01E}"/>
              </a:ext>
            </a:extLst>
          </p:cNvPr>
          <p:cNvGraphicFramePr>
            <a:graphicFrameLocks noGrp="1"/>
          </p:cNvGraphicFramePr>
          <p:nvPr>
            <p:extLst>
              <p:ext uri="{D42A27DB-BD31-4B8C-83A1-F6EECF244321}">
                <p14:modId xmlns:p14="http://schemas.microsoft.com/office/powerpoint/2010/main" val="4155243586"/>
              </p:ext>
            </p:extLst>
          </p:nvPr>
        </p:nvGraphicFramePr>
        <p:xfrm>
          <a:off x="2595435" y="2114209"/>
          <a:ext cx="7929730" cy="1943100"/>
        </p:xfrm>
        <a:graphic>
          <a:graphicData uri="http://schemas.openxmlformats.org/drawingml/2006/table">
            <a:tbl>
              <a:tblPr firstRow="1" firstCol="1" bandRow="1">
                <a:tableStyleId>{F5AB1C69-6EDB-4FF4-983F-18BD219EF322}</a:tableStyleId>
              </a:tblPr>
              <a:tblGrid>
                <a:gridCol w="2494118">
                  <a:extLst>
                    <a:ext uri="{9D8B030D-6E8A-4147-A177-3AD203B41FA5}">
                      <a16:colId xmlns:a16="http://schemas.microsoft.com/office/drawing/2014/main" val="3122172621"/>
                    </a:ext>
                  </a:extLst>
                </a:gridCol>
                <a:gridCol w="1034431">
                  <a:extLst>
                    <a:ext uri="{9D8B030D-6E8A-4147-A177-3AD203B41FA5}">
                      <a16:colId xmlns:a16="http://schemas.microsoft.com/office/drawing/2014/main" val="2183839944"/>
                    </a:ext>
                  </a:extLst>
                </a:gridCol>
                <a:gridCol w="2123550">
                  <a:extLst>
                    <a:ext uri="{9D8B030D-6E8A-4147-A177-3AD203B41FA5}">
                      <a16:colId xmlns:a16="http://schemas.microsoft.com/office/drawing/2014/main" val="2074541788"/>
                    </a:ext>
                  </a:extLst>
                </a:gridCol>
                <a:gridCol w="2277631">
                  <a:extLst>
                    <a:ext uri="{9D8B030D-6E8A-4147-A177-3AD203B41FA5}">
                      <a16:colId xmlns:a16="http://schemas.microsoft.com/office/drawing/2014/main" val="112699955"/>
                    </a:ext>
                  </a:extLst>
                </a:gridCol>
              </a:tblGrid>
              <a:tr h="143161">
                <a:tc gridSpan="4">
                  <a:txBody>
                    <a:bodyPr/>
                    <a:lstStyle/>
                    <a:p>
                      <a:pPr algn="ctr" hangingPunct="0"/>
                      <a:r>
                        <a:rPr lang="zh-TW" sz="1400" kern="100" dirty="0">
                          <a:effectLst/>
                          <a:latin typeface="標楷體" panose="03000509000000000000" pitchFamily="65" charset="-120"/>
                          <a:ea typeface="標楷體" panose="03000509000000000000" pitchFamily="65" charset="-120"/>
                        </a:rPr>
                        <a:t>營利事業</a:t>
                      </a:r>
                      <a:r>
                        <a:rPr lang="en-US" sz="1400" kern="100"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rPr>
                        <a:t>相較於</a:t>
                      </a:r>
                      <a:r>
                        <a:rPr lang="en-US" sz="1400" kern="100" dirty="0">
                          <a:effectLst/>
                          <a:latin typeface="標楷體" panose="03000509000000000000" pitchFamily="65" charset="-120"/>
                          <a:ea typeface="標楷體" panose="03000509000000000000" pitchFamily="65" charset="-120"/>
                        </a:rPr>
                        <a:t>1.0</a:t>
                      </a:r>
                      <a:r>
                        <a:rPr lang="zh-TW" sz="1400" kern="100" dirty="0">
                          <a:effectLst/>
                          <a:latin typeface="標楷體" panose="03000509000000000000" pitchFamily="65" charset="-120"/>
                          <a:ea typeface="標楷體" panose="03000509000000000000" pitchFamily="65" charset="-120"/>
                        </a:rPr>
                        <a:t>有改變</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740953028"/>
                  </a:ext>
                </a:extLst>
              </a:tr>
              <a:tr h="0">
                <a:tc rowSpan="2">
                  <a:txBody>
                    <a:bodyPr/>
                    <a:lstStyle/>
                    <a:p>
                      <a:pPr algn="ctr" hangingPunct="0"/>
                      <a:r>
                        <a:rPr lang="zh-TW" sz="1400" kern="100" dirty="0">
                          <a:effectLst/>
                          <a:latin typeface="標楷體" panose="03000509000000000000" pitchFamily="65" charset="-120"/>
                          <a:ea typeface="標楷體" panose="03000509000000000000" pitchFamily="65" charset="-120"/>
                        </a:rPr>
                        <a:t>適用對象</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持有期間</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rowSpan="2">
                  <a:txBody>
                    <a:bodyPr/>
                    <a:lstStyle/>
                    <a:p>
                      <a:pPr algn="ctr" hangingPunct="0"/>
                      <a:r>
                        <a:rPr lang="zh-TW" sz="1400" b="1" kern="100">
                          <a:solidFill>
                            <a:schemeClr val="bg1"/>
                          </a:solidFill>
                          <a:effectLst/>
                          <a:latin typeface="標楷體" panose="03000509000000000000" pitchFamily="65" charset="-120"/>
                          <a:ea typeface="標楷體" panose="03000509000000000000" pitchFamily="65" charset="-120"/>
                        </a:rPr>
                        <a:t>房地合一稅</a:t>
                      </a:r>
                      <a:r>
                        <a:rPr lang="en-US" sz="1400" b="1" kern="100">
                          <a:solidFill>
                            <a:schemeClr val="bg1"/>
                          </a:solidFill>
                          <a:effectLst/>
                          <a:latin typeface="標楷體" panose="03000509000000000000" pitchFamily="65" charset="-120"/>
                          <a:ea typeface="標楷體" panose="03000509000000000000" pitchFamily="65" charset="-120"/>
                        </a:rPr>
                        <a:t>1.0</a:t>
                      </a:r>
                      <a:endParaRPr lang="zh-TW" sz="1400" b="1" kern="10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rowSpan="2">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房地合一稅</a:t>
                      </a:r>
                      <a:r>
                        <a:rPr lang="en-US" sz="1400" b="1" kern="100" dirty="0">
                          <a:solidFill>
                            <a:schemeClr val="bg1"/>
                          </a:solidFill>
                          <a:effectLst/>
                          <a:latin typeface="標楷體" panose="03000509000000000000" pitchFamily="65" charset="-120"/>
                          <a:ea typeface="標楷體" panose="03000509000000000000" pitchFamily="65" charset="-120"/>
                        </a:rPr>
                        <a:t>2.0</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extLst>
                  <a:ext uri="{0D108BD9-81ED-4DB2-BD59-A6C34878D82A}">
                    <a16:rowId xmlns:a16="http://schemas.microsoft.com/office/drawing/2014/main" val="1723208451"/>
                  </a:ext>
                </a:extLst>
              </a:tr>
              <a:tr h="0">
                <a:tc vMerge="1">
                  <a:txBody>
                    <a:bodyPr/>
                    <a:lstStyle/>
                    <a:p>
                      <a:endParaRPr lang="zh-TW" altLang="en-US"/>
                    </a:p>
                  </a:txBody>
                  <a:tcPr/>
                </a:tc>
                <a:tc>
                  <a:txBody>
                    <a:bodyPr/>
                    <a:lstStyle/>
                    <a:p>
                      <a:pPr algn="ctr" hangingPunct="0"/>
                      <a:r>
                        <a:rPr lang="zh-TW" sz="1400" b="1" kern="100" dirty="0">
                          <a:solidFill>
                            <a:schemeClr val="bg1"/>
                          </a:solidFill>
                          <a:effectLst/>
                          <a:latin typeface="標楷體" panose="03000509000000000000" pitchFamily="65" charset="-120"/>
                          <a:ea typeface="標楷體" panose="03000509000000000000" pitchFamily="65" charset="-120"/>
                        </a:rPr>
                        <a:t>適用稅率</a:t>
                      </a:r>
                      <a:endParaRPr lang="zh-TW" sz="14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solidFill>
                      <a:schemeClr val="bg1">
                        <a:lumMod val="65000"/>
                      </a:schemeClr>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4092174402"/>
                  </a:ext>
                </a:extLst>
              </a:tr>
              <a:tr h="0">
                <a:tc rowSpan="3">
                  <a:txBody>
                    <a:bodyPr/>
                    <a:lstStyle/>
                    <a:p>
                      <a:pPr algn="ctr" hangingPunct="0"/>
                      <a:r>
                        <a:rPr lang="zh-TW" sz="1400" kern="100" dirty="0">
                          <a:effectLst/>
                          <a:latin typeface="標楷體" panose="03000509000000000000" pitchFamily="65" charset="-120"/>
                          <a:ea typeface="標楷體" panose="03000509000000000000" pitchFamily="65" charset="-120"/>
                        </a:rPr>
                        <a:t>總機構在中華民國境內</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dirty="0">
                          <a:effectLst/>
                          <a:latin typeface="標楷體" panose="03000509000000000000" pitchFamily="65" charset="-120"/>
                          <a:ea typeface="標楷體" panose="03000509000000000000" pitchFamily="65" charset="-120"/>
                        </a:rPr>
                        <a:t>45%</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rowSpan="2">
                  <a:txBody>
                    <a:bodyPr/>
                    <a:lstStyle/>
                    <a:p>
                      <a:pPr algn="ctr" hangingPunct="0"/>
                      <a:r>
                        <a:rPr lang="zh-TW"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a:effectLst/>
                          <a:latin typeface="標楷體" panose="03000509000000000000" pitchFamily="65" charset="-120"/>
                          <a:ea typeface="標楷體" panose="03000509000000000000" pitchFamily="65" charset="-120"/>
                        </a:rPr>
                        <a:t>2</a:t>
                      </a:r>
                      <a:r>
                        <a:rPr lang="zh-TW" sz="1400" kern="100">
                          <a:effectLst/>
                          <a:latin typeface="標楷體" panose="03000509000000000000" pitchFamily="65" charset="-120"/>
                          <a:ea typeface="標楷體" panose="03000509000000000000" pitchFamily="65" charset="-120"/>
                        </a:rPr>
                        <a:t>年以內</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42830168"/>
                  </a:ext>
                </a:extLst>
              </a:tr>
              <a:tr h="0">
                <a:tc vMerge="1">
                  <a:txBody>
                    <a:bodyPr/>
                    <a:lstStyle/>
                    <a:p>
                      <a:endParaRPr lang="zh-TW" altLang="en-US"/>
                    </a:p>
                  </a:txBody>
                  <a:tcPr/>
                </a:tc>
                <a:tc>
                  <a:txBody>
                    <a:bodyPr/>
                    <a:lstStyle/>
                    <a:p>
                      <a:pPr algn="ctr" hangingPunct="0"/>
                      <a:r>
                        <a:rPr lang="en-US" sz="1400" kern="100" dirty="0">
                          <a:effectLst/>
                          <a:latin typeface="標楷體" panose="03000509000000000000" pitchFamily="65" charset="-120"/>
                          <a:ea typeface="標楷體" panose="03000509000000000000" pitchFamily="65" charset="-120"/>
                        </a:rPr>
                        <a:t>35%</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vMerge="1">
                  <a:txBody>
                    <a:bodyPr/>
                    <a:lstStyle/>
                    <a:p>
                      <a:endParaRPr lang="zh-TW" altLang="en-US"/>
                    </a:p>
                  </a:txBody>
                  <a:tcPr/>
                </a:tc>
                <a:tc>
                  <a:txBody>
                    <a:bodyPr/>
                    <a:lstStyle/>
                    <a:p>
                      <a:pPr algn="ctr" hangingPunct="0"/>
                      <a:r>
                        <a:rPr lang="zh-TW" sz="1400" kern="100">
                          <a:effectLst/>
                          <a:latin typeface="標楷體" panose="03000509000000000000" pitchFamily="65" charset="-120"/>
                          <a:ea typeface="標楷體" panose="03000509000000000000" pitchFamily="65" charset="-120"/>
                        </a:rPr>
                        <a:t>超過</a:t>
                      </a:r>
                      <a:r>
                        <a:rPr lang="en-US" sz="1400" kern="100">
                          <a:effectLst/>
                          <a:latin typeface="標楷體" panose="03000509000000000000" pitchFamily="65" charset="-120"/>
                          <a:ea typeface="標楷體" panose="03000509000000000000" pitchFamily="65" charset="-120"/>
                        </a:rPr>
                        <a:t>2</a:t>
                      </a:r>
                      <a:r>
                        <a:rPr lang="zh-TW" sz="1400" kern="100">
                          <a:effectLst/>
                          <a:latin typeface="標楷體" panose="03000509000000000000" pitchFamily="65" charset="-120"/>
                          <a:ea typeface="標楷體" panose="03000509000000000000" pitchFamily="65" charset="-120"/>
                        </a:rPr>
                        <a:t>年，未逾</a:t>
                      </a:r>
                      <a:r>
                        <a:rPr lang="en-US" sz="1400" kern="100">
                          <a:effectLst/>
                          <a:latin typeface="標楷體" panose="03000509000000000000" pitchFamily="65" charset="-120"/>
                          <a:ea typeface="標楷體" panose="03000509000000000000" pitchFamily="65" charset="-120"/>
                        </a:rPr>
                        <a:t>5</a:t>
                      </a:r>
                      <a:r>
                        <a:rPr lang="zh-TW" sz="1400" kern="100">
                          <a:effectLst/>
                          <a:latin typeface="標楷體" panose="03000509000000000000" pitchFamily="65" charset="-120"/>
                          <a:ea typeface="標楷體" panose="03000509000000000000" pitchFamily="65" charset="-120"/>
                        </a:rPr>
                        <a:t>年</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2605685327"/>
                  </a:ext>
                </a:extLst>
              </a:tr>
              <a:tr h="0">
                <a:tc vMerge="1">
                  <a:txBody>
                    <a:bodyPr/>
                    <a:lstStyle/>
                    <a:p>
                      <a:endParaRPr lang="zh-TW" altLang="en-US"/>
                    </a:p>
                  </a:txBody>
                  <a:tcPr/>
                </a:tc>
                <a:tc>
                  <a:txBody>
                    <a:bodyPr/>
                    <a:lstStyle/>
                    <a:p>
                      <a:pPr algn="ctr" hangingPunct="0"/>
                      <a:r>
                        <a:rPr lang="en-US" sz="1400" kern="100" dirty="0">
                          <a:effectLst/>
                          <a:latin typeface="標楷體" panose="03000509000000000000" pitchFamily="65" charset="-120"/>
                          <a:ea typeface="標楷體" panose="03000509000000000000" pitchFamily="65" charset="-120"/>
                        </a:rPr>
                        <a:t>20%</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a:effectLst/>
                          <a:latin typeface="標楷體" panose="03000509000000000000" pitchFamily="65" charset="-120"/>
                          <a:ea typeface="標楷體" panose="03000509000000000000" pitchFamily="65" charset="-120"/>
                        </a:rPr>
                        <a:t>未規定</a:t>
                      </a:r>
                      <a:endParaRPr lang="zh-TW" sz="1400" kern="10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5</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695220047"/>
                  </a:ext>
                </a:extLst>
              </a:tr>
              <a:tr h="220980">
                <a:tc rowSpan="2">
                  <a:txBody>
                    <a:bodyPr/>
                    <a:lstStyle/>
                    <a:p>
                      <a:pPr algn="ctr" hangingPunct="0"/>
                      <a:r>
                        <a:rPr lang="zh-TW" sz="1400" kern="100" dirty="0">
                          <a:effectLst/>
                          <a:latin typeface="標楷體" panose="03000509000000000000" pitchFamily="65" charset="-120"/>
                          <a:ea typeface="標楷體" panose="03000509000000000000" pitchFamily="65" charset="-120"/>
                        </a:rPr>
                        <a:t>總機構在中華民國境外</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dirty="0">
                          <a:effectLst/>
                          <a:latin typeface="標楷體" panose="03000509000000000000" pitchFamily="65" charset="-120"/>
                          <a:ea typeface="標楷體" panose="03000509000000000000" pitchFamily="65" charset="-120"/>
                        </a:rPr>
                        <a:t>45%</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年以內</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年以內</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636302671"/>
                  </a:ext>
                </a:extLst>
              </a:tr>
              <a:tr h="220980">
                <a:tc vMerge="1">
                  <a:txBody>
                    <a:bodyPr/>
                    <a:lstStyle/>
                    <a:p>
                      <a:endParaRPr lang="zh-TW" altLang="en-US"/>
                    </a:p>
                  </a:txBody>
                  <a:tcPr/>
                </a:tc>
                <a:tc>
                  <a:txBody>
                    <a:bodyPr/>
                    <a:lstStyle/>
                    <a:p>
                      <a:pPr algn="ctr" hangingPunct="0"/>
                      <a:r>
                        <a:rPr lang="en-US" sz="1400" kern="100" dirty="0">
                          <a:effectLst/>
                          <a:latin typeface="標楷體" panose="03000509000000000000" pitchFamily="65" charset="-120"/>
                          <a:ea typeface="標楷體" panose="03000509000000000000" pitchFamily="65" charset="-120"/>
                        </a:rPr>
                        <a:t>35%</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超過</a:t>
                      </a:r>
                      <a:r>
                        <a:rPr lang="en-US" sz="1400" kern="100" dirty="0">
                          <a:effectLst/>
                          <a:latin typeface="標楷體" panose="03000509000000000000" pitchFamily="65" charset="-120"/>
                          <a:ea typeface="標楷體" panose="03000509000000000000" pitchFamily="65" charset="-120"/>
                        </a:rPr>
                        <a:t>2</a:t>
                      </a:r>
                      <a:r>
                        <a:rPr lang="zh-TW" sz="1400" kern="100" dirty="0">
                          <a:effectLst/>
                          <a:latin typeface="標楷體" panose="03000509000000000000" pitchFamily="65" charset="-120"/>
                          <a:ea typeface="標楷體" panose="03000509000000000000" pitchFamily="65" charset="-120"/>
                        </a:rPr>
                        <a:t>年</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1233085589"/>
                  </a:ext>
                </a:extLst>
              </a:tr>
              <a:tr h="220980">
                <a:tc gridSpan="2">
                  <a:txBody>
                    <a:bodyPr/>
                    <a:lstStyle/>
                    <a:p>
                      <a:pPr algn="ctr" hangingPunct="0"/>
                      <a:r>
                        <a:rPr lang="zh-TW" sz="1400" kern="100" dirty="0">
                          <a:effectLst/>
                          <a:latin typeface="標楷體" panose="03000509000000000000" pitchFamily="65" charset="-120"/>
                          <a:ea typeface="標楷體" panose="03000509000000000000" pitchFamily="65" charset="-120"/>
                        </a:rPr>
                        <a:t>申報方式</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hMerge="1">
                  <a:txBody>
                    <a:bodyPr/>
                    <a:lstStyle/>
                    <a:p>
                      <a:endParaRPr lang="zh-TW" altLang="en-US"/>
                    </a:p>
                  </a:txBody>
                  <a:tcPr/>
                </a:tc>
                <a:tc>
                  <a:txBody>
                    <a:bodyPr/>
                    <a:lstStyle/>
                    <a:p>
                      <a:pPr algn="ctr" hangingPunct="0"/>
                      <a:r>
                        <a:rPr lang="zh-TW" sz="1400" kern="100" dirty="0">
                          <a:effectLst/>
                          <a:latin typeface="標楷體" panose="03000509000000000000" pitchFamily="65" charset="-120"/>
                          <a:ea typeface="標楷體" panose="03000509000000000000" pitchFamily="65" charset="-120"/>
                        </a:rPr>
                        <a:t>合併計稅、合併報繳</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tc>
                  <a:txBody>
                    <a:bodyPr/>
                    <a:lstStyle/>
                    <a:p>
                      <a:pPr algn="ctr" hangingPunct="0"/>
                      <a:r>
                        <a:rPr lang="zh-TW" sz="1400" kern="100" dirty="0">
                          <a:effectLst/>
                          <a:latin typeface="標楷體" panose="03000509000000000000" pitchFamily="65" charset="-120"/>
                          <a:ea typeface="標楷體" panose="03000509000000000000" pitchFamily="65" charset="-120"/>
                        </a:rPr>
                        <a:t>分開計稅、合併報繳</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1271833879"/>
                  </a:ext>
                </a:extLst>
              </a:tr>
            </a:tbl>
          </a:graphicData>
        </a:graphic>
      </p:graphicFrame>
    </p:spTree>
    <p:extLst>
      <p:ext uri="{BB962C8B-B14F-4D97-AF65-F5344CB8AC3E}">
        <p14:creationId xmlns:p14="http://schemas.microsoft.com/office/powerpoint/2010/main" val="41314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482711" y="660041"/>
            <a:ext cx="3306106" cy="752705"/>
          </a:xfrm>
          <a:prstGeom prst="rect">
            <a:avLst/>
          </a:prstGeom>
        </p:spPr>
      </p:pic>
      <p:pic>
        <p:nvPicPr>
          <p:cNvPr id="3" name="图片 2"/>
          <p:cNvPicPr>
            <a:picLocks noChangeAspect="1"/>
          </p:cNvPicPr>
          <p:nvPr/>
        </p:nvPicPr>
        <p:blipFill>
          <a:blip r:embed="rId3"/>
          <a:stretch>
            <a:fillRect/>
          </a:stretch>
        </p:blipFill>
        <p:spPr>
          <a:xfrm>
            <a:off x="615958" y="660041"/>
            <a:ext cx="866752" cy="1505411"/>
          </a:xfrm>
          <a:prstGeom prst="rect">
            <a:avLst/>
          </a:prstGeom>
        </p:spPr>
      </p:pic>
      <p:sp>
        <p:nvSpPr>
          <p:cNvPr id="4" name="文本框 3"/>
          <p:cNvSpPr txBox="1"/>
          <p:nvPr/>
        </p:nvSpPr>
        <p:spPr>
          <a:xfrm>
            <a:off x="2197323" y="805560"/>
            <a:ext cx="3234297" cy="461665"/>
          </a:xfrm>
          <a:prstGeom prst="rect">
            <a:avLst/>
          </a:prstGeom>
          <a:noFill/>
        </p:spPr>
        <p:txBody>
          <a:bodyPr wrap="square" rtlCol="0">
            <a:spAutoFit/>
          </a:bodyPr>
          <a:lstStyle/>
          <a:p>
            <a:r>
              <a:rPr lang="zh-TW" altLang="en-US" sz="24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400" b="1" dirty="0">
              <a:solidFill>
                <a:srgbClr val="FFFF99"/>
              </a:solidFill>
              <a:latin typeface="Segoe Script" panose="020B0504020000000003" pitchFamily="34" charset="0"/>
            </a:endParaRPr>
          </a:p>
        </p:txBody>
      </p:sp>
      <p:sp>
        <p:nvSpPr>
          <p:cNvPr id="19" name="任意多边形 19">
            <a:extLst>
              <a:ext uri="{FF2B5EF4-FFF2-40B4-BE49-F238E27FC236}">
                <a16:creationId xmlns:a16="http://schemas.microsoft.com/office/drawing/2014/main" id="{9B611BEB-ED8D-4FD5-A8CF-1FFCEDFDAB02}"/>
              </a:ext>
            </a:extLst>
          </p:cNvPr>
          <p:cNvSpPr>
            <a:spLocks noChangeArrowheads="1"/>
          </p:cNvSpPr>
          <p:nvPr/>
        </p:nvSpPr>
        <p:spPr bwMode="auto">
          <a:xfrm>
            <a:off x="1786818" y="1488792"/>
            <a:ext cx="1311690" cy="58322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20" name="文字方塊 19">
            <a:extLst>
              <a:ext uri="{FF2B5EF4-FFF2-40B4-BE49-F238E27FC236}">
                <a16:creationId xmlns:a16="http://schemas.microsoft.com/office/drawing/2014/main" id="{AE33248C-4191-46E2-8A63-5D69139FA628}"/>
              </a:ext>
            </a:extLst>
          </p:cNvPr>
          <p:cNvSpPr txBox="1"/>
          <p:nvPr/>
        </p:nvSpPr>
        <p:spPr>
          <a:xfrm>
            <a:off x="1227324" y="1624403"/>
            <a:ext cx="2340933" cy="369332"/>
          </a:xfrm>
          <a:prstGeom prst="rect">
            <a:avLst/>
          </a:prstGeom>
          <a:noFill/>
        </p:spPr>
        <p:txBody>
          <a:bodyPr wrap="square">
            <a:spAutoFit/>
          </a:bodyPr>
          <a:lstStyle/>
          <a:p>
            <a:pPr marL="304800" indent="304800" algn="just" hangingPunct="0"/>
            <a:r>
              <a:rPr lang="zh-TW" altLang="en-US" b="1" dirty="0">
                <a:solidFill>
                  <a:srgbClr val="2582C6"/>
                </a:solidFill>
              </a:rPr>
              <a:t>分析及結果</a:t>
            </a:r>
            <a:endParaRPr lang="zh-TW" altLang="zh-TW" b="1" dirty="0">
              <a:solidFill>
                <a:srgbClr val="2582C6"/>
              </a:solidFill>
            </a:endParaRPr>
          </a:p>
        </p:txBody>
      </p:sp>
      <p:sp>
        <p:nvSpPr>
          <p:cNvPr id="9" name="椭圆 31">
            <a:extLst>
              <a:ext uri="{FF2B5EF4-FFF2-40B4-BE49-F238E27FC236}">
                <a16:creationId xmlns:a16="http://schemas.microsoft.com/office/drawing/2014/main" id="{7B14B3E8-9743-43DE-A8D2-04C6F8D8E18B}"/>
              </a:ext>
            </a:extLst>
          </p:cNvPr>
          <p:cNvSpPr/>
          <p:nvPr/>
        </p:nvSpPr>
        <p:spPr>
          <a:xfrm>
            <a:off x="3098508" y="2367693"/>
            <a:ext cx="3074443" cy="1550939"/>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
        <p:nvSpPr>
          <p:cNvPr id="12" name="Rectangle 8">
            <a:extLst>
              <a:ext uri="{FF2B5EF4-FFF2-40B4-BE49-F238E27FC236}">
                <a16:creationId xmlns:a16="http://schemas.microsoft.com/office/drawing/2014/main" id="{FEE2D4A6-312F-4067-966B-FCA9A6B1C00C}"/>
              </a:ext>
            </a:extLst>
          </p:cNvPr>
          <p:cNvSpPr>
            <a:spLocks noChangeArrowheads="1"/>
          </p:cNvSpPr>
          <p:nvPr/>
        </p:nvSpPr>
        <p:spPr bwMode="auto">
          <a:xfrm rot="16200000">
            <a:off x="712493" y="3511181"/>
            <a:ext cx="2841207" cy="594682"/>
          </a:xfrm>
          <a:prstGeom prst="rect">
            <a:avLst/>
          </a:prstGeom>
          <a:pattFill prst="trellis">
            <a:fgClr>
              <a:srgbClr val="E6E6E6"/>
            </a:fgClr>
            <a:bgClr>
              <a:srgbClr val="2B2B2B"/>
            </a:bgClr>
          </a:pattFill>
          <a:ln>
            <a:noFill/>
          </a:ln>
        </p:spPr>
        <p:txBody>
          <a:bodyPr/>
          <a:lstStyle/>
          <a:p>
            <a:endParaRPr lang="zh-CN" altLang="zh-CN">
              <a:solidFill>
                <a:srgbClr val="000000"/>
              </a:solidFill>
              <a:latin typeface="微软雅黑" panose="020B0503020204020204" pitchFamily="34" charset="-122"/>
              <a:ea typeface="黑体" panose="02010609060101010101" pitchFamily="49" charset="-122"/>
              <a:sym typeface="微软雅黑" panose="020B0503020204020204" pitchFamily="34" charset="-122"/>
            </a:endParaRPr>
          </a:p>
        </p:txBody>
      </p:sp>
      <p:sp>
        <p:nvSpPr>
          <p:cNvPr id="13" name="Rectangle 9">
            <a:extLst>
              <a:ext uri="{FF2B5EF4-FFF2-40B4-BE49-F238E27FC236}">
                <a16:creationId xmlns:a16="http://schemas.microsoft.com/office/drawing/2014/main" id="{D58FDB77-447C-468D-9697-E050DA612C0A}"/>
              </a:ext>
            </a:extLst>
          </p:cNvPr>
          <p:cNvSpPr>
            <a:spLocks noChangeArrowheads="1"/>
          </p:cNvSpPr>
          <p:nvPr/>
        </p:nvSpPr>
        <p:spPr bwMode="auto">
          <a:xfrm rot="16200000">
            <a:off x="915195" y="4758132"/>
            <a:ext cx="1044251" cy="1986233"/>
          </a:xfrm>
          <a:custGeom>
            <a:avLst/>
            <a:gdLst>
              <a:gd name="T0" fmla="*/ 2 w 954069"/>
              <a:gd name="T1" fmla="*/ 0 h 1814477"/>
              <a:gd name="T2" fmla="*/ 954069 w 954069"/>
              <a:gd name="T3" fmla="*/ 1264019 h 1814477"/>
              <a:gd name="T4" fmla="*/ 954069 w 954069"/>
              <a:gd name="T5" fmla="*/ 1814477 h 1814477"/>
              <a:gd name="T6" fmla="*/ 0 w 954069"/>
              <a:gd name="T7" fmla="*/ 1155577 h 1814477"/>
              <a:gd name="T8" fmla="*/ 2 w 954069"/>
              <a:gd name="T9" fmla="*/ 0 h 1814477"/>
              <a:gd name="T10" fmla="*/ 0 60000 65536"/>
              <a:gd name="T11" fmla="*/ 0 60000 65536"/>
              <a:gd name="T12" fmla="*/ 0 60000 65536"/>
              <a:gd name="T13" fmla="*/ 0 60000 65536"/>
              <a:gd name="T14" fmla="*/ 0 60000 65536"/>
              <a:gd name="T15" fmla="*/ 0 w 954069"/>
              <a:gd name="T16" fmla="*/ 0 h 1814477"/>
              <a:gd name="T17" fmla="*/ 954069 w 954069"/>
              <a:gd name="T18" fmla="*/ 1814477 h 1814477"/>
            </a:gdLst>
            <a:ahLst/>
            <a:cxnLst>
              <a:cxn ang="T10">
                <a:pos x="T0" y="T1"/>
              </a:cxn>
              <a:cxn ang="T11">
                <a:pos x="T2" y="T3"/>
              </a:cxn>
              <a:cxn ang="T12">
                <a:pos x="T4" y="T5"/>
              </a:cxn>
              <a:cxn ang="T13">
                <a:pos x="T6" y="T7"/>
              </a:cxn>
              <a:cxn ang="T14">
                <a:pos x="T8" y="T9"/>
              </a:cxn>
            </a:cxnLst>
            <a:rect l="T15" t="T16" r="T17" b="T18"/>
            <a:pathLst>
              <a:path w="954069" h="1814477">
                <a:moveTo>
                  <a:pt x="2" y="0"/>
                </a:moveTo>
                <a:lnTo>
                  <a:pt x="954069" y="1264019"/>
                </a:lnTo>
                <a:lnTo>
                  <a:pt x="954069" y="1814477"/>
                </a:lnTo>
                <a:lnTo>
                  <a:pt x="0" y="1155577"/>
                </a:lnTo>
                <a:cubicBezTo>
                  <a:pt x="1" y="851066"/>
                  <a:pt x="1" y="304511"/>
                  <a:pt x="2" y="0"/>
                </a:cubicBezTo>
                <a:close/>
              </a:path>
            </a:pathLst>
          </a:custGeom>
          <a:pattFill prst="trellis">
            <a:fgClr>
              <a:srgbClr val="E6E6E6"/>
            </a:fgClr>
            <a:bgClr>
              <a:srgbClr val="2B2B2B"/>
            </a:bgClr>
          </a:pattFill>
          <a:ln>
            <a:noFill/>
          </a:ln>
        </p:spPr>
        <p:txBody>
          <a:bodyPr/>
          <a:lstStyle/>
          <a:p>
            <a:endParaRPr lang="zh-CN" altLang="zh-CN">
              <a:solidFill>
                <a:srgbClr val="000000"/>
              </a:solidFill>
              <a:latin typeface="微软雅黑" panose="020B0503020204020204" pitchFamily="34" charset="-122"/>
              <a:ea typeface="黑体" panose="02010609060101010101" pitchFamily="49" charset="-122"/>
              <a:sym typeface="微软雅黑" panose="020B0503020204020204" pitchFamily="34" charset="-122"/>
            </a:endParaRPr>
          </a:p>
        </p:txBody>
      </p:sp>
      <p:sp>
        <p:nvSpPr>
          <p:cNvPr id="14" name="文字方塊 13">
            <a:extLst>
              <a:ext uri="{FF2B5EF4-FFF2-40B4-BE49-F238E27FC236}">
                <a16:creationId xmlns:a16="http://schemas.microsoft.com/office/drawing/2014/main" id="{814DAC4D-1E57-48EA-AC7E-39AB9D75F823}"/>
              </a:ext>
            </a:extLst>
          </p:cNvPr>
          <p:cNvSpPr txBox="1"/>
          <p:nvPr/>
        </p:nvSpPr>
        <p:spPr>
          <a:xfrm>
            <a:off x="1843793" y="3105153"/>
            <a:ext cx="553998" cy="1798625"/>
          </a:xfrm>
          <a:prstGeom prst="rect">
            <a:avLst/>
          </a:prstGeom>
          <a:noFill/>
        </p:spPr>
        <p:txBody>
          <a:bodyPr vert="eaVert" wrap="square">
            <a:spAutoFit/>
          </a:bodyPr>
          <a:lstStyle/>
          <a:p>
            <a:r>
              <a:rPr lang="zh-TW" altLang="en-US" sz="2400" kern="100" dirty="0">
                <a:solidFill>
                  <a:srgbClr val="363636"/>
                </a:solidFill>
                <a:latin typeface="標楷體" panose="03000509000000000000" pitchFamily="65" charset="-120"/>
                <a:ea typeface="標楷體" panose="03000509000000000000" pitchFamily="65" charset="-120"/>
                <a:cs typeface="Mangal" panose="02040503050203030202" pitchFamily="18" charset="0"/>
              </a:rPr>
              <a:t>實施原因</a:t>
            </a:r>
          </a:p>
        </p:txBody>
      </p:sp>
      <p:sp>
        <p:nvSpPr>
          <p:cNvPr id="17" name="椭圆 31">
            <a:extLst>
              <a:ext uri="{FF2B5EF4-FFF2-40B4-BE49-F238E27FC236}">
                <a16:creationId xmlns:a16="http://schemas.microsoft.com/office/drawing/2014/main" id="{4B92D5DF-7951-491E-9151-0099AAE73065}"/>
              </a:ext>
            </a:extLst>
          </p:cNvPr>
          <p:cNvSpPr/>
          <p:nvPr/>
        </p:nvSpPr>
        <p:spPr>
          <a:xfrm>
            <a:off x="6519372" y="2367693"/>
            <a:ext cx="3162339" cy="1567282"/>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
        <p:nvSpPr>
          <p:cNvPr id="23" name="文字方塊 22">
            <a:extLst>
              <a:ext uri="{FF2B5EF4-FFF2-40B4-BE49-F238E27FC236}">
                <a16:creationId xmlns:a16="http://schemas.microsoft.com/office/drawing/2014/main" id="{EF11A839-A3D9-481F-97EE-D4FFBACD5EDA}"/>
              </a:ext>
            </a:extLst>
          </p:cNvPr>
          <p:cNvSpPr txBox="1"/>
          <p:nvPr/>
        </p:nvSpPr>
        <p:spPr>
          <a:xfrm>
            <a:off x="3276744" y="2525591"/>
            <a:ext cx="2904760" cy="1323439"/>
          </a:xfrm>
          <a:prstGeom prst="rect">
            <a:avLst/>
          </a:prstGeom>
          <a:noFill/>
        </p:spPr>
        <p:txBody>
          <a:bodyPr wrap="square">
            <a:spAutoFit/>
          </a:bodyPr>
          <a:lstStyle/>
          <a:p>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依公告土地現值計算土地增值稅的土地漲價總數額及依房屋評定現值計算所得稅的</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房屋交易所得額</a:t>
            </a:r>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，與房地交易</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實際獲利</a:t>
            </a:r>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存有相當</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差距</a:t>
            </a:r>
            <a:endParaRPr lang="zh-TW" altLang="en-US" sz="1600" dirty="0">
              <a:solidFill>
                <a:srgbClr val="FFFF99"/>
              </a:solidFill>
            </a:endParaRPr>
          </a:p>
        </p:txBody>
      </p:sp>
      <p:sp>
        <p:nvSpPr>
          <p:cNvPr id="24" name="文字方塊 23">
            <a:extLst>
              <a:ext uri="{FF2B5EF4-FFF2-40B4-BE49-F238E27FC236}">
                <a16:creationId xmlns:a16="http://schemas.microsoft.com/office/drawing/2014/main" id="{4A23FECD-35B9-406F-B20A-B5FA5BCBE6F1}"/>
              </a:ext>
            </a:extLst>
          </p:cNvPr>
          <p:cNvSpPr txBox="1"/>
          <p:nvPr/>
        </p:nvSpPr>
        <p:spPr>
          <a:xfrm>
            <a:off x="6567685" y="2510650"/>
            <a:ext cx="3142307" cy="1323439"/>
          </a:xfrm>
          <a:prstGeom prst="rect">
            <a:avLst/>
          </a:prstGeom>
          <a:noFill/>
        </p:spPr>
        <p:txBody>
          <a:bodyPr wrap="square">
            <a:spAutoFit/>
          </a:bodyPr>
          <a:lstStyle/>
          <a:p>
            <a:pPr algn="just" hangingPunct="0"/>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土地現值一年公告一次，使同年度內無土地漲價總數額而無須負擔土地增值稅，造成</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不合理課稅</a:t>
            </a:r>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，致使過多資金投入不動產市場，引發</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房地價格不正常飆漲</a:t>
            </a:r>
            <a:endParaRPr lang="zh-TW" altLang="en-US" sz="1600" dirty="0">
              <a:solidFill>
                <a:srgbClr val="FFFF99"/>
              </a:solidFill>
            </a:endParaRPr>
          </a:p>
        </p:txBody>
      </p:sp>
      <p:sp>
        <p:nvSpPr>
          <p:cNvPr id="25" name="文字方塊 24">
            <a:extLst>
              <a:ext uri="{FF2B5EF4-FFF2-40B4-BE49-F238E27FC236}">
                <a16:creationId xmlns:a16="http://schemas.microsoft.com/office/drawing/2014/main" id="{9CBC0C9D-5E97-4F6B-AB93-B59B0658CB6E}"/>
              </a:ext>
            </a:extLst>
          </p:cNvPr>
          <p:cNvSpPr txBox="1"/>
          <p:nvPr/>
        </p:nvSpPr>
        <p:spPr>
          <a:xfrm>
            <a:off x="3135763" y="4480488"/>
            <a:ext cx="3169089" cy="1077218"/>
          </a:xfrm>
          <a:prstGeom prst="rect">
            <a:avLst/>
          </a:prstGeom>
          <a:noFill/>
        </p:spPr>
        <p:txBody>
          <a:bodyPr wrap="square">
            <a:spAutoFit/>
          </a:bodyPr>
          <a:lstStyle/>
          <a:p>
            <a:pPr algn="just" hangingPunct="0"/>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房屋及其坐落土地未合併課稅，所有權人可能透過</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提高土地售價</a:t>
            </a:r>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並</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壓低房屋售價</a:t>
            </a:r>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，以</a:t>
            </a:r>
            <a:r>
              <a:rPr lang="zh-TW" altLang="en-US" sz="16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規避房屋交易所得稅</a:t>
            </a:r>
            <a:endParaRPr lang="zh-TW" altLang="en-US" sz="1600" dirty="0">
              <a:solidFill>
                <a:srgbClr val="FFFF99"/>
              </a:solidFill>
            </a:endParaRPr>
          </a:p>
        </p:txBody>
      </p:sp>
      <p:sp>
        <p:nvSpPr>
          <p:cNvPr id="27" name="文字方塊 26">
            <a:extLst>
              <a:ext uri="{FF2B5EF4-FFF2-40B4-BE49-F238E27FC236}">
                <a16:creationId xmlns:a16="http://schemas.microsoft.com/office/drawing/2014/main" id="{B5D00F25-9166-47F1-B7FE-A7B57605BBA3}"/>
              </a:ext>
            </a:extLst>
          </p:cNvPr>
          <p:cNvSpPr txBox="1"/>
          <p:nvPr/>
        </p:nvSpPr>
        <p:spPr>
          <a:xfrm>
            <a:off x="7081888" y="4849820"/>
            <a:ext cx="2326063" cy="338554"/>
          </a:xfrm>
          <a:prstGeom prst="rect">
            <a:avLst/>
          </a:prstGeom>
          <a:noFill/>
        </p:spPr>
        <p:txBody>
          <a:bodyPr wrap="square">
            <a:spAutoFit/>
          </a:bodyPr>
          <a:lstStyle/>
          <a:p>
            <a:r>
              <a:rPr lang="zh-TW" altLang="en-US"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為建立合理透明的稅制</a:t>
            </a:r>
          </a:p>
        </p:txBody>
      </p:sp>
      <p:sp>
        <p:nvSpPr>
          <p:cNvPr id="28" name="椭圆 31">
            <a:extLst>
              <a:ext uri="{FF2B5EF4-FFF2-40B4-BE49-F238E27FC236}">
                <a16:creationId xmlns:a16="http://schemas.microsoft.com/office/drawing/2014/main" id="{B3B97A62-23BC-4701-A4DC-4D4CEBCF5897}"/>
              </a:ext>
            </a:extLst>
          </p:cNvPr>
          <p:cNvSpPr/>
          <p:nvPr/>
        </p:nvSpPr>
        <p:spPr>
          <a:xfrm>
            <a:off x="3135764" y="4243628"/>
            <a:ext cx="3169088" cy="1550939"/>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
        <p:nvSpPr>
          <p:cNvPr id="30" name="椭圆 31">
            <a:extLst>
              <a:ext uri="{FF2B5EF4-FFF2-40B4-BE49-F238E27FC236}">
                <a16:creationId xmlns:a16="http://schemas.microsoft.com/office/drawing/2014/main" id="{2D0C4F2E-25D2-4428-A0B5-5C4C6F439FD1}"/>
              </a:ext>
            </a:extLst>
          </p:cNvPr>
          <p:cNvSpPr/>
          <p:nvPr/>
        </p:nvSpPr>
        <p:spPr>
          <a:xfrm>
            <a:off x="6607268" y="4261133"/>
            <a:ext cx="3074443" cy="1550939"/>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Tree>
    <p:extLst>
      <p:ext uri="{BB962C8B-B14F-4D97-AF65-F5344CB8AC3E}">
        <p14:creationId xmlns:p14="http://schemas.microsoft.com/office/powerpoint/2010/main" val="3333606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482711" y="660041"/>
            <a:ext cx="3306106" cy="752705"/>
          </a:xfrm>
          <a:prstGeom prst="rect">
            <a:avLst/>
          </a:prstGeom>
        </p:spPr>
      </p:pic>
      <p:pic>
        <p:nvPicPr>
          <p:cNvPr id="3" name="图片 2"/>
          <p:cNvPicPr>
            <a:picLocks noChangeAspect="1"/>
          </p:cNvPicPr>
          <p:nvPr/>
        </p:nvPicPr>
        <p:blipFill>
          <a:blip r:embed="rId3"/>
          <a:stretch>
            <a:fillRect/>
          </a:stretch>
        </p:blipFill>
        <p:spPr>
          <a:xfrm>
            <a:off x="615958" y="660041"/>
            <a:ext cx="866752" cy="1505411"/>
          </a:xfrm>
          <a:prstGeom prst="rect">
            <a:avLst/>
          </a:prstGeom>
        </p:spPr>
      </p:pic>
      <p:sp>
        <p:nvSpPr>
          <p:cNvPr id="4" name="文本框 3"/>
          <p:cNvSpPr txBox="1"/>
          <p:nvPr/>
        </p:nvSpPr>
        <p:spPr>
          <a:xfrm>
            <a:off x="2197323" y="805560"/>
            <a:ext cx="3234297" cy="461665"/>
          </a:xfrm>
          <a:prstGeom prst="rect">
            <a:avLst/>
          </a:prstGeom>
          <a:noFill/>
        </p:spPr>
        <p:txBody>
          <a:bodyPr wrap="square" rtlCol="0">
            <a:spAutoFit/>
          </a:bodyPr>
          <a:lstStyle/>
          <a:p>
            <a:r>
              <a:rPr lang="zh-TW" altLang="en-US" sz="24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400" b="1" dirty="0">
              <a:solidFill>
                <a:srgbClr val="FFFF99"/>
              </a:solidFill>
              <a:latin typeface="Segoe Script" panose="020B0504020000000003" pitchFamily="34" charset="0"/>
            </a:endParaRPr>
          </a:p>
        </p:txBody>
      </p:sp>
      <p:sp>
        <p:nvSpPr>
          <p:cNvPr id="19" name="任意多边形 19">
            <a:extLst>
              <a:ext uri="{FF2B5EF4-FFF2-40B4-BE49-F238E27FC236}">
                <a16:creationId xmlns:a16="http://schemas.microsoft.com/office/drawing/2014/main" id="{9B611BEB-ED8D-4FD5-A8CF-1FFCEDFDAB02}"/>
              </a:ext>
            </a:extLst>
          </p:cNvPr>
          <p:cNvSpPr>
            <a:spLocks noChangeArrowheads="1"/>
          </p:cNvSpPr>
          <p:nvPr/>
        </p:nvSpPr>
        <p:spPr bwMode="auto">
          <a:xfrm>
            <a:off x="1819464" y="1469168"/>
            <a:ext cx="1311690" cy="58322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20" name="文字方塊 19">
            <a:extLst>
              <a:ext uri="{FF2B5EF4-FFF2-40B4-BE49-F238E27FC236}">
                <a16:creationId xmlns:a16="http://schemas.microsoft.com/office/drawing/2014/main" id="{AE33248C-4191-46E2-8A63-5D69139FA628}"/>
              </a:ext>
            </a:extLst>
          </p:cNvPr>
          <p:cNvSpPr txBox="1"/>
          <p:nvPr/>
        </p:nvSpPr>
        <p:spPr>
          <a:xfrm>
            <a:off x="1259970" y="1604779"/>
            <a:ext cx="2340933" cy="369332"/>
          </a:xfrm>
          <a:prstGeom prst="rect">
            <a:avLst/>
          </a:prstGeom>
          <a:noFill/>
        </p:spPr>
        <p:txBody>
          <a:bodyPr wrap="square">
            <a:spAutoFit/>
          </a:bodyPr>
          <a:lstStyle/>
          <a:p>
            <a:pPr marL="304800" indent="304800" algn="just" hangingPunct="0"/>
            <a:r>
              <a:rPr lang="zh-TW" altLang="en-US" b="1" dirty="0">
                <a:solidFill>
                  <a:srgbClr val="2582C6"/>
                </a:solidFill>
              </a:rPr>
              <a:t>分析及結果</a:t>
            </a:r>
            <a:endParaRPr lang="zh-TW" altLang="zh-TW" b="1" dirty="0">
              <a:solidFill>
                <a:srgbClr val="2582C6"/>
              </a:solidFill>
            </a:endParaRPr>
          </a:p>
        </p:txBody>
      </p:sp>
      <p:sp>
        <p:nvSpPr>
          <p:cNvPr id="9" name="椭圆 31">
            <a:extLst>
              <a:ext uri="{FF2B5EF4-FFF2-40B4-BE49-F238E27FC236}">
                <a16:creationId xmlns:a16="http://schemas.microsoft.com/office/drawing/2014/main" id="{7B14B3E8-9743-43DE-A8D2-04C6F8D8E18B}"/>
              </a:ext>
            </a:extLst>
          </p:cNvPr>
          <p:cNvSpPr/>
          <p:nvPr/>
        </p:nvSpPr>
        <p:spPr>
          <a:xfrm>
            <a:off x="3770341" y="2380039"/>
            <a:ext cx="2094055" cy="1262591"/>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
        <p:nvSpPr>
          <p:cNvPr id="11" name="文字方塊 10">
            <a:extLst>
              <a:ext uri="{FF2B5EF4-FFF2-40B4-BE49-F238E27FC236}">
                <a16:creationId xmlns:a16="http://schemas.microsoft.com/office/drawing/2014/main" id="{05A5D428-D3D2-42A9-908C-2F53CDA6BBF1}"/>
              </a:ext>
            </a:extLst>
          </p:cNvPr>
          <p:cNvSpPr txBox="1"/>
          <p:nvPr/>
        </p:nvSpPr>
        <p:spPr>
          <a:xfrm>
            <a:off x="3731530" y="2723739"/>
            <a:ext cx="2709227" cy="523220"/>
          </a:xfrm>
          <a:prstGeom prst="rect">
            <a:avLst/>
          </a:prstGeom>
          <a:noFill/>
        </p:spPr>
        <p:txBody>
          <a:bodyPr wrap="square">
            <a:spAutoFit/>
          </a:bodyPr>
          <a:lstStyle/>
          <a:p>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防止個人、營利事業短期</a:t>
            </a:r>
            <a:b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以股權</a:t>
            </a:r>
            <a:r>
              <a:rPr lang="zh-TW" altLang="en-US" sz="14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炒作不動產</a:t>
            </a:r>
          </a:p>
        </p:txBody>
      </p:sp>
      <p:sp>
        <p:nvSpPr>
          <p:cNvPr id="12" name="Rectangle 8">
            <a:extLst>
              <a:ext uri="{FF2B5EF4-FFF2-40B4-BE49-F238E27FC236}">
                <a16:creationId xmlns:a16="http://schemas.microsoft.com/office/drawing/2014/main" id="{FEE2D4A6-312F-4067-966B-FCA9A6B1C00C}"/>
              </a:ext>
            </a:extLst>
          </p:cNvPr>
          <p:cNvSpPr>
            <a:spLocks noChangeArrowheads="1"/>
          </p:cNvSpPr>
          <p:nvPr/>
        </p:nvSpPr>
        <p:spPr bwMode="auto">
          <a:xfrm rot="16200000">
            <a:off x="712493" y="3511181"/>
            <a:ext cx="2841207" cy="594682"/>
          </a:xfrm>
          <a:prstGeom prst="rect">
            <a:avLst/>
          </a:prstGeom>
          <a:pattFill prst="trellis">
            <a:fgClr>
              <a:srgbClr val="E6E6E6"/>
            </a:fgClr>
            <a:bgClr>
              <a:srgbClr val="2B2B2B"/>
            </a:bgClr>
          </a:pattFill>
          <a:ln>
            <a:noFill/>
          </a:ln>
        </p:spPr>
        <p:txBody>
          <a:bodyPr/>
          <a:lstStyle/>
          <a:p>
            <a:endParaRPr lang="zh-CN" altLang="zh-CN">
              <a:solidFill>
                <a:srgbClr val="000000"/>
              </a:solidFill>
              <a:latin typeface="微软雅黑" panose="020B0503020204020204" pitchFamily="34" charset="-122"/>
              <a:ea typeface="黑体" panose="02010609060101010101" pitchFamily="49" charset="-122"/>
              <a:sym typeface="微软雅黑" panose="020B0503020204020204" pitchFamily="34" charset="-122"/>
            </a:endParaRPr>
          </a:p>
        </p:txBody>
      </p:sp>
      <p:sp>
        <p:nvSpPr>
          <p:cNvPr id="13" name="Rectangle 9">
            <a:extLst>
              <a:ext uri="{FF2B5EF4-FFF2-40B4-BE49-F238E27FC236}">
                <a16:creationId xmlns:a16="http://schemas.microsoft.com/office/drawing/2014/main" id="{D58FDB77-447C-468D-9697-E050DA612C0A}"/>
              </a:ext>
            </a:extLst>
          </p:cNvPr>
          <p:cNvSpPr>
            <a:spLocks noChangeArrowheads="1"/>
          </p:cNvSpPr>
          <p:nvPr/>
        </p:nvSpPr>
        <p:spPr bwMode="auto">
          <a:xfrm rot="16200000">
            <a:off x="915195" y="4758132"/>
            <a:ext cx="1044251" cy="1986233"/>
          </a:xfrm>
          <a:custGeom>
            <a:avLst/>
            <a:gdLst>
              <a:gd name="T0" fmla="*/ 2 w 954069"/>
              <a:gd name="T1" fmla="*/ 0 h 1814477"/>
              <a:gd name="T2" fmla="*/ 954069 w 954069"/>
              <a:gd name="T3" fmla="*/ 1264019 h 1814477"/>
              <a:gd name="T4" fmla="*/ 954069 w 954069"/>
              <a:gd name="T5" fmla="*/ 1814477 h 1814477"/>
              <a:gd name="T6" fmla="*/ 0 w 954069"/>
              <a:gd name="T7" fmla="*/ 1155577 h 1814477"/>
              <a:gd name="T8" fmla="*/ 2 w 954069"/>
              <a:gd name="T9" fmla="*/ 0 h 1814477"/>
              <a:gd name="T10" fmla="*/ 0 60000 65536"/>
              <a:gd name="T11" fmla="*/ 0 60000 65536"/>
              <a:gd name="T12" fmla="*/ 0 60000 65536"/>
              <a:gd name="T13" fmla="*/ 0 60000 65536"/>
              <a:gd name="T14" fmla="*/ 0 60000 65536"/>
              <a:gd name="T15" fmla="*/ 0 w 954069"/>
              <a:gd name="T16" fmla="*/ 0 h 1814477"/>
              <a:gd name="T17" fmla="*/ 954069 w 954069"/>
              <a:gd name="T18" fmla="*/ 1814477 h 1814477"/>
            </a:gdLst>
            <a:ahLst/>
            <a:cxnLst>
              <a:cxn ang="T10">
                <a:pos x="T0" y="T1"/>
              </a:cxn>
              <a:cxn ang="T11">
                <a:pos x="T2" y="T3"/>
              </a:cxn>
              <a:cxn ang="T12">
                <a:pos x="T4" y="T5"/>
              </a:cxn>
              <a:cxn ang="T13">
                <a:pos x="T6" y="T7"/>
              </a:cxn>
              <a:cxn ang="T14">
                <a:pos x="T8" y="T9"/>
              </a:cxn>
            </a:cxnLst>
            <a:rect l="T15" t="T16" r="T17" b="T18"/>
            <a:pathLst>
              <a:path w="954069" h="1814477">
                <a:moveTo>
                  <a:pt x="2" y="0"/>
                </a:moveTo>
                <a:lnTo>
                  <a:pt x="954069" y="1264019"/>
                </a:lnTo>
                <a:lnTo>
                  <a:pt x="954069" y="1814477"/>
                </a:lnTo>
                <a:lnTo>
                  <a:pt x="0" y="1155577"/>
                </a:lnTo>
                <a:cubicBezTo>
                  <a:pt x="1" y="851066"/>
                  <a:pt x="1" y="304511"/>
                  <a:pt x="2" y="0"/>
                </a:cubicBezTo>
                <a:close/>
              </a:path>
            </a:pathLst>
          </a:custGeom>
          <a:pattFill prst="trellis">
            <a:fgClr>
              <a:srgbClr val="E6E6E6"/>
            </a:fgClr>
            <a:bgClr>
              <a:srgbClr val="2B2B2B"/>
            </a:bgClr>
          </a:pattFill>
          <a:ln>
            <a:noFill/>
          </a:ln>
        </p:spPr>
        <p:txBody>
          <a:bodyPr/>
          <a:lstStyle/>
          <a:p>
            <a:endParaRPr lang="zh-CN" altLang="zh-CN">
              <a:solidFill>
                <a:srgbClr val="000000"/>
              </a:solidFill>
              <a:latin typeface="微软雅黑" panose="020B0503020204020204" pitchFamily="34" charset="-122"/>
              <a:ea typeface="黑体" panose="02010609060101010101" pitchFamily="49" charset="-122"/>
              <a:sym typeface="微软雅黑" panose="020B0503020204020204" pitchFamily="34" charset="-122"/>
            </a:endParaRPr>
          </a:p>
        </p:txBody>
      </p:sp>
      <p:sp>
        <p:nvSpPr>
          <p:cNvPr id="14" name="文字方塊 13">
            <a:extLst>
              <a:ext uri="{FF2B5EF4-FFF2-40B4-BE49-F238E27FC236}">
                <a16:creationId xmlns:a16="http://schemas.microsoft.com/office/drawing/2014/main" id="{814DAC4D-1E57-48EA-AC7E-39AB9D75F823}"/>
              </a:ext>
            </a:extLst>
          </p:cNvPr>
          <p:cNvSpPr txBox="1"/>
          <p:nvPr/>
        </p:nvSpPr>
        <p:spPr>
          <a:xfrm>
            <a:off x="1843793" y="3105153"/>
            <a:ext cx="553998" cy="1798625"/>
          </a:xfrm>
          <a:prstGeom prst="rect">
            <a:avLst/>
          </a:prstGeom>
          <a:noFill/>
        </p:spPr>
        <p:txBody>
          <a:bodyPr vert="eaVert" wrap="square">
            <a:spAutoFit/>
          </a:bodyPr>
          <a:lstStyle/>
          <a:p>
            <a:r>
              <a:rPr lang="zh-TW" altLang="en-US" sz="2400" kern="100" dirty="0">
                <a:solidFill>
                  <a:srgbClr val="363636"/>
                </a:solidFill>
                <a:latin typeface="標楷體" panose="03000509000000000000" pitchFamily="65" charset="-120"/>
                <a:ea typeface="標楷體" panose="03000509000000000000" pitchFamily="65" charset="-120"/>
                <a:cs typeface="Mangal" panose="02040503050203030202" pitchFamily="18" charset="0"/>
              </a:rPr>
              <a:t>修法原因</a:t>
            </a:r>
          </a:p>
        </p:txBody>
      </p:sp>
      <p:sp>
        <p:nvSpPr>
          <p:cNvPr id="16" name="文字方塊 15">
            <a:extLst>
              <a:ext uri="{FF2B5EF4-FFF2-40B4-BE49-F238E27FC236}">
                <a16:creationId xmlns:a16="http://schemas.microsoft.com/office/drawing/2014/main" id="{22553C76-42DB-4F2D-BB1F-FD983A22E8B1}"/>
              </a:ext>
            </a:extLst>
          </p:cNvPr>
          <p:cNvSpPr txBox="1"/>
          <p:nvPr/>
        </p:nvSpPr>
        <p:spPr>
          <a:xfrm>
            <a:off x="6638170" y="2723739"/>
            <a:ext cx="6094428" cy="523220"/>
          </a:xfrm>
          <a:prstGeom prst="rect">
            <a:avLst/>
          </a:prstGeom>
          <a:noFill/>
        </p:spPr>
        <p:txBody>
          <a:bodyPr wrap="square">
            <a:spAutoFit/>
          </a:bodyPr>
          <a:lstStyle/>
          <a:p>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防止以自行</a:t>
            </a:r>
            <a:r>
              <a:rPr lang="zh-TW" altLang="en-US" sz="14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申報高於</a:t>
            </a:r>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公告</a:t>
            </a:r>
            <a:b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土地現值之土地移轉現值</a:t>
            </a:r>
          </a:p>
        </p:txBody>
      </p:sp>
      <p:sp>
        <p:nvSpPr>
          <p:cNvPr id="17" name="椭圆 31">
            <a:extLst>
              <a:ext uri="{FF2B5EF4-FFF2-40B4-BE49-F238E27FC236}">
                <a16:creationId xmlns:a16="http://schemas.microsoft.com/office/drawing/2014/main" id="{4B92D5DF-7951-491E-9151-0099AAE73065}"/>
              </a:ext>
            </a:extLst>
          </p:cNvPr>
          <p:cNvSpPr/>
          <p:nvPr/>
        </p:nvSpPr>
        <p:spPr>
          <a:xfrm>
            <a:off x="6638170" y="2413862"/>
            <a:ext cx="2094055" cy="1262591"/>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
        <p:nvSpPr>
          <p:cNvPr id="18" name="椭圆 31">
            <a:extLst>
              <a:ext uri="{FF2B5EF4-FFF2-40B4-BE49-F238E27FC236}">
                <a16:creationId xmlns:a16="http://schemas.microsoft.com/office/drawing/2014/main" id="{8658A03F-1716-4D52-A458-F74EED562E8C}"/>
              </a:ext>
            </a:extLst>
          </p:cNvPr>
          <p:cNvSpPr/>
          <p:nvPr/>
        </p:nvSpPr>
        <p:spPr>
          <a:xfrm>
            <a:off x="3600903" y="4162308"/>
            <a:ext cx="2609342" cy="1262591"/>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
        <p:nvSpPr>
          <p:cNvPr id="21" name="文字方塊 20">
            <a:extLst>
              <a:ext uri="{FF2B5EF4-FFF2-40B4-BE49-F238E27FC236}">
                <a16:creationId xmlns:a16="http://schemas.microsoft.com/office/drawing/2014/main" id="{8A264589-2E96-4C0D-AA5D-98719B94E8B6}"/>
              </a:ext>
            </a:extLst>
          </p:cNvPr>
          <p:cNvSpPr txBox="1"/>
          <p:nvPr/>
        </p:nvSpPr>
        <p:spPr>
          <a:xfrm>
            <a:off x="3630107" y="4424271"/>
            <a:ext cx="2626286" cy="738664"/>
          </a:xfrm>
          <a:prstGeom prst="rect">
            <a:avLst/>
          </a:prstGeom>
          <a:noFill/>
        </p:spPr>
        <p:txBody>
          <a:bodyPr wrap="square">
            <a:spAutoFit/>
          </a:bodyPr>
          <a:lstStyle/>
          <a:p>
            <a:pPr algn="just" hangingPunct="0"/>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避免刻意</a:t>
            </a:r>
            <a:r>
              <a:rPr lang="zh-TW" altLang="en-US" sz="14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墊高成本費用</a:t>
            </a:r>
            <a:b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br>
            <a: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a:t>
            </a:r>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明訂計算稅額時得減除</a:t>
            </a:r>
            <a:b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br>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之土地漲價總數額的上限</a:t>
            </a:r>
            <a:r>
              <a:rPr lang="en-US" altLang="zh-TW"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a:t>
            </a:r>
            <a:endPar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endParaRPr>
          </a:p>
        </p:txBody>
      </p:sp>
      <p:sp>
        <p:nvSpPr>
          <p:cNvPr id="22" name="文字方塊 21">
            <a:extLst>
              <a:ext uri="{FF2B5EF4-FFF2-40B4-BE49-F238E27FC236}">
                <a16:creationId xmlns:a16="http://schemas.microsoft.com/office/drawing/2014/main" id="{4775B931-32A0-4BAB-9141-F237EE900F16}"/>
              </a:ext>
            </a:extLst>
          </p:cNvPr>
          <p:cNvSpPr txBox="1"/>
          <p:nvPr/>
        </p:nvSpPr>
        <p:spPr>
          <a:xfrm>
            <a:off x="6656981" y="4596001"/>
            <a:ext cx="6094428" cy="307777"/>
          </a:xfrm>
          <a:prstGeom prst="rect">
            <a:avLst/>
          </a:prstGeom>
          <a:noFill/>
        </p:spPr>
        <p:txBody>
          <a:bodyPr wrap="square">
            <a:spAutoFit/>
          </a:bodyPr>
          <a:lstStyle/>
          <a:p>
            <a:r>
              <a:rPr lang="zh-TW" altLang="en-US" sz="1400" kern="100" dirty="0">
                <a:solidFill>
                  <a:srgbClr val="FFFF99"/>
                </a:solidFill>
                <a:latin typeface="標楷體" panose="03000509000000000000" pitchFamily="65" charset="-120"/>
                <a:ea typeface="標楷體" panose="03000509000000000000" pitchFamily="65" charset="-120"/>
                <a:cs typeface="Mangal" panose="02040503050203030202" pitchFamily="18" charset="0"/>
              </a:rPr>
              <a:t>健全</a:t>
            </a:r>
            <a:r>
              <a:rPr lang="zh-TW" altLang="en-US" sz="14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不動產交易市場發展</a:t>
            </a:r>
          </a:p>
        </p:txBody>
      </p:sp>
      <p:sp>
        <p:nvSpPr>
          <p:cNvPr id="23" name="椭圆 31">
            <a:extLst>
              <a:ext uri="{FF2B5EF4-FFF2-40B4-BE49-F238E27FC236}">
                <a16:creationId xmlns:a16="http://schemas.microsoft.com/office/drawing/2014/main" id="{225D5A0F-E0E9-4C14-BF9B-FAD910ADE160}"/>
              </a:ext>
            </a:extLst>
          </p:cNvPr>
          <p:cNvSpPr/>
          <p:nvPr/>
        </p:nvSpPr>
        <p:spPr>
          <a:xfrm>
            <a:off x="6654731" y="4162308"/>
            <a:ext cx="2094055" cy="1262591"/>
          </a:xfrm>
          <a:custGeom>
            <a:avLst/>
            <a:gdLst>
              <a:gd name="connsiteX0" fmla="*/ 0 w 656493"/>
              <a:gd name="connsiteY0" fmla="*/ 316523 h 633046"/>
              <a:gd name="connsiteX1" fmla="*/ 328247 w 656493"/>
              <a:gd name="connsiteY1" fmla="*/ 0 h 633046"/>
              <a:gd name="connsiteX2" fmla="*/ 656494 w 656493"/>
              <a:gd name="connsiteY2" fmla="*/ 316523 h 633046"/>
              <a:gd name="connsiteX3" fmla="*/ 328247 w 656493"/>
              <a:gd name="connsiteY3" fmla="*/ 633046 h 633046"/>
              <a:gd name="connsiteX4" fmla="*/ 0 w 656493"/>
              <a:gd name="connsiteY4" fmla="*/ 316523 h 633046"/>
              <a:gd name="connsiteX0" fmla="*/ 328247 w 656494"/>
              <a:gd name="connsiteY0" fmla="*/ 0 h 633046"/>
              <a:gd name="connsiteX1" fmla="*/ 656494 w 656494"/>
              <a:gd name="connsiteY1" fmla="*/ 316523 h 633046"/>
              <a:gd name="connsiteX2" fmla="*/ 328247 w 656494"/>
              <a:gd name="connsiteY2" fmla="*/ 633046 h 633046"/>
              <a:gd name="connsiteX3" fmla="*/ 0 w 656494"/>
              <a:gd name="connsiteY3" fmla="*/ 316523 h 633046"/>
              <a:gd name="connsiteX4" fmla="*/ 419687 w 656494"/>
              <a:gd name="connsiteY4" fmla="*/ 91440 h 633046"/>
              <a:gd name="connsiteX0" fmla="*/ 402964 w 731211"/>
              <a:gd name="connsiteY0" fmla="*/ 0 h 633046"/>
              <a:gd name="connsiteX1" fmla="*/ 731211 w 731211"/>
              <a:gd name="connsiteY1" fmla="*/ 316523 h 633046"/>
              <a:gd name="connsiteX2" fmla="*/ 402964 w 731211"/>
              <a:gd name="connsiteY2" fmla="*/ 633046 h 633046"/>
              <a:gd name="connsiteX3" fmla="*/ 74717 w 731211"/>
              <a:gd name="connsiteY3" fmla="*/ 316523 h 633046"/>
              <a:gd name="connsiteX4" fmla="*/ 161895 w 731211"/>
              <a:gd name="connsiteY4" fmla="*/ 152400 h 633046"/>
              <a:gd name="connsiteX0" fmla="*/ 353700 w 681947"/>
              <a:gd name="connsiteY0" fmla="*/ 0 h 633046"/>
              <a:gd name="connsiteX1" fmla="*/ 681947 w 681947"/>
              <a:gd name="connsiteY1" fmla="*/ 316523 h 633046"/>
              <a:gd name="connsiteX2" fmla="*/ 353700 w 681947"/>
              <a:gd name="connsiteY2" fmla="*/ 633046 h 633046"/>
              <a:gd name="connsiteX3" fmla="*/ 25453 w 681947"/>
              <a:gd name="connsiteY3" fmla="*/ 316523 h 633046"/>
              <a:gd name="connsiteX4" fmla="*/ 112631 w 681947"/>
              <a:gd name="connsiteY4" fmla="*/ 152400 h 633046"/>
              <a:gd name="connsiteX0" fmla="*/ 341249 w 669496"/>
              <a:gd name="connsiteY0" fmla="*/ 0 h 633046"/>
              <a:gd name="connsiteX1" fmla="*/ 669496 w 669496"/>
              <a:gd name="connsiteY1" fmla="*/ 316523 h 633046"/>
              <a:gd name="connsiteX2" fmla="*/ 341249 w 669496"/>
              <a:gd name="connsiteY2" fmla="*/ 633046 h 633046"/>
              <a:gd name="connsiteX3" fmla="*/ 13002 w 669496"/>
              <a:gd name="connsiteY3" fmla="*/ 316523 h 633046"/>
              <a:gd name="connsiteX4" fmla="*/ 100180 w 669496"/>
              <a:gd name="connsiteY4" fmla="*/ 152400 h 633046"/>
              <a:gd name="connsiteX0" fmla="*/ 347951 w 676198"/>
              <a:gd name="connsiteY0" fmla="*/ 0 h 633046"/>
              <a:gd name="connsiteX1" fmla="*/ 676198 w 676198"/>
              <a:gd name="connsiteY1" fmla="*/ 316523 h 633046"/>
              <a:gd name="connsiteX2" fmla="*/ 347951 w 676198"/>
              <a:gd name="connsiteY2" fmla="*/ 633046 h 633046"/>
              <a:gd name="connsiteX3" fmla="*/ 19704 w 676198"/>
              <a:gd name="connsiteY3" fmla="*/ 316523 h 633046"/>
              <a:gd name="connsiteX4" fmla="*/ 79173 w 676198"/>
              <a:gd name="connsiteY4" fmla="*/ 113607 h 633046"/>
              <a:gd name="connsiteX0" fmla="*/ 333371 w 661618"/>
              <a:gd name="connsiteY0" fmla="*/ 0 h 633046"/>
              <a:gd name="connsiteX1" fmla="*/ 661618 w 661618"/>
              <a:gd name="connsiteY1" fmla="*/ 316523 h 633046"/>
              <a:gd name="connsiteX2" fmla="*/ 333371 w 661618"/>
              <a:gd name="connsiteY2" fmla="*/ 633046 h 633046"/>
              <a:gd name="connsiteX3" fmla="*/ 5124 w 661618"/>
              <a:gd name="connsiteY3" fmla="*/ 316523 h 633046"/>
              <a:gd name="connsiteX4" fmla="*/ 64593 w 661618"/>
              <a:gd name="connsiteY4" fmla="*/ 113607 h 633046"/>
              <a:gd name="connsiteX0" fmla="*/ 178200 w 661618"/>
              <a:gd name="connsiteY0" fmla="*/ 0 h 583170"/>
              <a:gd name="connsiteX1" fmla="*/ 661618 w 661618"/>
              <a:gd name="connsiteY1" fmla="*/ 266647 h 583170"/>
              <a:gd name="connsiteX2" fmla="*/ 333371 w 661618"/>
              <a:gd name="connsiteY2" fmla="*/ 583170 h 583170"/>
              <a:gd name="connsiteX3" fmla="*/ 5124 w 661618"/>
              <a:gd name="connsiteY3" fmla="*/ 266647 h 583170"/>
              <a:gd name="connsiteX4" fmla="*/ 64593 w 661618"/>
              <a:gd name="connsiteY4" fmla="*/ 63731 h 583170"/>
              <a:gd name="connsiteX0" fmla="*/ 178200 w 662133"/>
              <a:gd name="connsiteY0" fmla="*/ 66578 h 649748"/>
              <a:gd name="connsiteX1" fmla="*/ 412660 w 662133"/>
              <a:gd name="connsiteY1" fmla="*/ 10947 h 649748"/>
              <a:gd name="connsiteX2" fmla="*/ 661618 w 662133"/>
              <a:gd name="connsiteY2" fmla="*/ 333225 h 649748"/>
              <a:gd name="connsiteX3" fmla="*/ 333371 w 662133"/>
              <a:gd name="connsiteY3" fmla="*/ 649748 h 649748"/>
              <a:gd name="connsiteX4" fmla="*/ 5124 w 662133"/>
              <a:gd name="connsiteY4" fmla="*/ 333225 h 649748"/>
              <a:gd name="connsiteX5" fmla="*/ 64593 w 662133"/>
              <a:gd name="connsiteY5" fmla="*/ 130309 h 649748"/>
              <a:gd name="connsiteX0" fmla="*/ 178200 w 662148"/>
              <a:gd name="connsiteY0" fmla="*/ 66578 h 649748"/>
              <a:gd name="connsiteX1" fmla="*/ 412660 w 662148"/>
              <a:gd name="connsiteY1" fmla="*/ 10947 h 649748"/>
              <a:gd name="connsiteX2" fmla="*/ 661618 w 662148"/>
              <a:gd name="connsiteY2" fmla="*/ 333225 h 649748"/>
              <a:gd name="connsiteX3" fmla="*/ 333371 w 662148"/>
              <a:gd name="connsiteY3" fmla="*/ 649748 h 649748"/>
              <a:gd name="connsiteX4" fmla="*/ 5124 w 662148"/>
              <a:gd name="connsiteY4" fmla="*/ 333225 h 649748"/>
              <a:gd name="connsiteX5" fmla="*/ 64593 w 662148"/>
              <a:gd name="connsiteY5" fmla="*/ 130309 h 649748"/>
              <a:gd name="connsiteX0" fmla="*/ 178200 w 662148"/>
              <a:gd name="connsiteY0" fmla="*/ 61032 h 644202"/>
              <a:gd name="connsiteX1" fmla="*/ 412660 w 662148"/>
              <a:gd name="connsiteY1" fmla="*/ 5401 h 644202"/>
              <a:gd name="connsiteX2" fmla="*/ 661618 w 662148"/>
              <a:gd name="connsiteY2" fmla="*/ 327679 h 644202"/>
              <a:gd name="connsiteX3" fmla="*/ 333371 w 662148"/>
              <a:gd name="connsiteY3" fmla="*/ 644202 h 644202"/>
              <a:gd name="connsiteX4" fmla="*/ 5124 w 662148"/>
              <a:gd name="connsiteY4" fmla="*/ 327679 h 644202"/>
              <a:gd name="connsiteX5" fmla="*/ 64593 w 662148"/>
              <a:gd name="connsiteY5" fmla="*/ 124763 h 644202"/>
              <a:gd name="connsiteX0" fmla="*/ 178200 w 662148"/>
              <a:gd name="connsiteY0" fmla="*/ 75865 h 659035"/>
              <a:gd name="connsiteX1" fmla="*/ 168819 w 662148"/>
              <a:gd name="connsiteY1" fmla="*/ 31317 h 659035"/>
              <a:gd name="connsiteX2" fmla="*/ 412660 w 662148"/>
              <a:gd name="connsiteY2" fmla="*/ 20234 h 659035"/>
              <a:gd name="connsiteX3" fmla="*/ 661618 w 662148"/>
              <a:gd name="connsiteY3" fmla="*/ 342512 h 659035"/>
              <a:gd name="connsiteX4" fmla="*/ 333371 w 662148"/>
              <a:gd name="connsiteY4" fmla="*/ 659035 h 659035"/>
              <a:gd name="connsiteX5" fmla="*/ 5124 w 662148"/>
              <a:gd name="connsiteY5" fmla="*/ 342512 h 659035"/>
              <a:gd name="connsiteX6" fmla="*/ 64593 w 662148"/>
              <a:gd name="connsiteY6" fmla="*/ 139596 h 659035"/>
              <a:gd name="connsiteX0" fmla="*/ 178200 w 662148"/>
              <a:gd name="connsiteY0" fmla="*/ 68901 h 652071"/>
              <a:gd name="connsiteX1" fmla="*/ 130026 w 662148"/>
              <a:gd name="connsiteY1" fmla="*/ 68688 h 652071"/>
              <a:gd name="connsiteX2" fmla="*/ 412660 w 662148"/>
              <a:gd name="connsiteY2" fmla="*/ 13270 h 652071"/>
              <a:gd name="connsiteX3" fmla="*/ 661618 w 662148"/>
              <a:gd name="connsiteY3" fmla="*/ 335548 h 652071"/>
              <a:gd name="connsiteX4" fmla="*/ 333371 w 662148"/>
              <a:gd name="connsiteY4" fmla="*/ 652071 h 652071"/>
              <a:gd name="connsiteX5" fmla="*/ 5124 w 662148"/>
              <a:gd name="connsiteY5" fmla="*/ 335548 h 652071"/>
              <a:gd name="connsiteX6" fmla="*/ 64593 w 662148"/>
              <a:gd name="connsiteY6" fmla="*/ 132632 h 652071"/>
              <a:gd name="connsiteX0" fmla="*/ 178200 w 662220"/>
              <a:gd name="connsiteY0" fmla="*/ 68901 h 652071"/>
              <a:gd name="connsiteX1" fmla="*/ 130026 w 662220"/>
              <a:gd name="connsiteY1" fmla="*/ 68688 h 652071"/>
              <a:gd name="connsiteX2" fmla="*/ 412660 w 662220"/>
              <a:gd name="connsiteY2" fmla="*/ 13270 h 652071"/>
              <a:gd name="connsiteX3" fmla="*/ 661618 w 662220"/>
              <a:gd name="connsiteY3" fmla="*/ 335548 h 652071"/>
              <a:gd name="connsiteX4" fmla="*/ 333371 w 662220"/>
              <a:gd name="connsiteY4" fmla="*/ 652071 h 652071"/>
              <a:gd name="connsiteX5" fmla="*/ 5124 w 662220"/>
              <a:gd name="connsiteY5" fmla="*/ 335548 h 652071"/>
              <a:gd name="connsiteX6" fmla="*/ 64593 w 662220"/>
              <a:gd name="connsiteY6" fmla="*/ 132632 h 652071"/>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8200 w 662220"/>
              <a:gd name="connsiteY0" fmla="*/ 58449 h 641619"/>
              <a:gd name="connsiteX1" fmla="*/ 130026 w 662220"/>
              <a:gd name="connsiteY1" fmla="*/ 58236 h 641619"/>
              <a:gd name="connsiteX2" fmla="*/ 412660 w 662220"/>
              <a:gd name="connsiteY2" fmla="*/ 2818 h 641619"/>
              <a:gd name="connsiteX3" fmla="*/ 661618 w 662220"/>
              <a:gd name="connsiteY3" fmla="*/ 325096 h 641619"/>
              <a:gd name="connsiteX4" fmla="*/ 333371 w 662220"/>
              <a:gd name="connsiteY4" fmla="*/ 641619 h 641619"/>
              <a:gd name="connsiteX5" fmla="*/ 5124 w 662220"/>
              <a:gd name="connsiteY5" fmla="*/ 325096 h 641619"/>
              <a:gd name="connsiteX6" fmla="*/ 64593 w 662220"/>
              <a:gd name="connsiteY6" fmla="*/ 122180 h 641619"/>
              <a:gd name="connsiteX0" fmla="*/ 176252 w 660272"/>
              <a:gd name="connsiteY0" fmla="*/ 58449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272"/>
              <a:gd name="connsiteY0" fmla="*/ 30740 h 641619"/>
              <a:gd name="connsiteX1" fmla="*/ 128078 w 660272"/>
              <a:gd name="connsiteY1" fmla="*/ 58236 h 641619"/>
              <a:gd name="connsiteX2" fmla="*/ 410712 w 660272"/>
              <a:gd name="connsiteY2" fmla="*/ 2818 h 641619"/>
              <a:gd name="connsiteX3" fmla="*/ 659670 w 660272"/>
              <a:gd name="connsiteY3" fmla="*/ 325096 h 641619"/>
              <a:gd name="connsiteX4" fmla="*/ 331423 w 660272"/>
              <a:gd name="connsiteY4" fmla="*/ 641619 h 641619"/>
              <a:gd name="connsiteX5" fmla="*/ 3176 w 660272"/>
              <a:gd name="connsiteY5" fmla="*/ 325096 h 641619"/>
              <a:gd name="connsiteX6" fmla="*/ 62645 w 660272"/>
              <a:gd name="connsiteY6" fmla="*/ 122180 h 641619"/>
              <a:gd name="connsiteX0" fmla="*/ 253837 w 660191"/>
              <a:gd name="connsiteY0" fmla="*/ 41069 h 651948"/>
              <a:gd name="connsiteX1" fmla="*/ 161329 w 660191"/>
              <a:gd name="connsiteY1" fmla="*/ 63023 h 651948"/>
              <a:gd name="connsiteX2" fmla="*/ 410712 w 660191"/>
              <a:gd name="connsiteY2" fmla="*/ 13147 h 651948"/>
              <a:gd name="connsiteX3" fmla="*/ 659670 w 660191"/>
              <a:gd name="connsiteY3" fmla="*/ 335425 h 651948"/>
              <a:gd name="connsiteX4" fmla="*/ 331423 w 660191"/>
              <a:gd name="connsiteY4" fmla="*/ 651948 h 651948"/>
              <a:gd name="connsiteX5" fmla="*/ 3176 w 660191"/>
              <a:gd name="connsiteY5" fmla="*/ 335425 h 651948"/>
              <a:gd name="connsiteX6" fmla="*/ 62645 w 660191"/>
              <a:gd name="connsiteY6" fmla="*/ 132509 h 651948"/>
              <a:gd name="connsiteX0" fmla="*/ 253837 w 660897"/>
              <a:gd name="connsiteY0" fmla="*/ 45475 h 656354"/>
              <a:gd name="connsiteX1" fmla="*/ 161329 w 660897"/>
              <a:gd name="connsiteY1" fmla="*/ 67429 h 656354"/>
              <a:gd name="connsiteX2" fmla="*/ 410712 w 660897"/>
              <a:gd name="connsiteY2" fmla="*/ 17553 h 656354"/>
              <a:gd name="connsiteX3" fmla="*/ 659670 w 660897"/>
              <a:gd name="connsiteY3" fmla="*/ 339831 h 656354"/>
              <a:gd name="connsiteX4" fmla="*/ 331423 w 660897"/>
              <a:gd name="connsiteY4" fmla="*/ 656354 h 656354"/>
              <a:gd name="connsiteX5" fmla="*/ 3176 w 660897"/>
              <a:gd name="connsiteY5" fmla="*/ 339831 h 656354"/>
              <a:gd name="connsiteX6" fmla="*/ 62645 w 660897"/>
              <a:gd name="connsiteY6" fmla="*/ 136915 h 656354"/>
              <a:gd name="connsiteX0" fmla="*/ 253837 w 660406"/>
              <a:gd name="connsiteY0" fmla="*/ 41070 h 651949"/>
              <a:gd name="connsiteX1" fmla="*/ 161329 w 660406"/>
              <a:gd name="connsiteY1" fmla="*/ 63024 h 651949"/>
              <a:gd name="connsiteX2" fmla="*/ 410712 w 660406"/>
              <a:gd name="connsiteY2" fmla="*/ 13148 h 651949"/>
              <a:gd name="connsiteX3" fmla="*/ 659670 w 660406"/>
              <a:gd name="connsiteY3" fmla="*/ 335426 h 651949"/>
              <a:gd name="connsiteX4" fmla="*/ 331423 w 660406"/>
              <a:gd name="connsiteY4" fmla="*/ 651949 h 651949"/>
              <a:gd name="connsiteX5" fmla="*/ 3176 w 660406"/>
              <a:gd name="connsiteY5" fmla="*/ 335426 h 651949"/>
              <a:gd name="connsiteX6" fmla="*/ 62645 w 660406"/>
              <a:gd name="connsiteY6" fmla="*/ 132510 h 651949"/>
              <a:gd name="connsiteX0" fmla="*/ 161329 w 660406"/>
              <a:gd name="connsiteY0" fmla="*/ 63024 h 651949"/>
              <a:gd name="connsiteX1" fmla="*/ 410712 w 660406"/>
              <a:gd name="connsiteY1" fmla="*/ 13148 h 651949"/>
              <a:gd name="connsiteX2" fmla="*/ 659670 w 660406"/>
              <a:gd name="connsiteY2" fmla="*/ 335426 h 651949"/>
              <a:gd name="connsiteX3" fmla="*/ 331423 w 660406"/>
              <a:gd name="connsiteY3" fmla="*/ 651949 h 651949"/>
              <a:gd name="connsiteX4" fmla="*/ 3176 w 660406"/>
              <a:gd name="connsiteY4" fmla="*/ 335426 h 651949"/>
              <a:gd name="connsiteX5" fmla="*/ 62645 w 660406"/>
              <a:gd name="connsiteY5" fmla="*/ 132510 h 651949"/>
              <a:gd name="connsiteX0" fmla="*/ 128078 w 660207"/>
              <a:gd name="connsiteY0" fmla="*/ 63024 h 651949"/>
              <a:gd name="connsiteX1" fmla="*/ 410712 w 660207"/>
              <a:gd name="connsiteY1" fmla="*/ 13148 h 651949"/>
              <a:gd name="connsiteX2" fmla="*/ 659670 w 660207"/>
              <a:gd name="connsiteY2" fmla="*/ 335426 h 651949"/>
              <a:gd name="connsiteX3" fmla="*/ 331423 w 660207"/>
              <a:gd name="connsiteY3" fmla="*/ 651949 h 651949"/>
              <a:gd name="connsiteX4" fmla="*/ 3176 w 660207"/>
              <a:gd name="connsiteY4" fmla="*/ 335426 h 651949"/>
              <a:gd name="connsiteX5" fmla="*/ 62645 w 660207"/>
              <a:gd name="connsiteY5" fmla="*/ 132510 h 651949"/>
              <a:gd name="connsiteX0" fmla="*/ 128078 w 660438"/>
              <a:gd name="connsiteY0" fmla="*/ 60888 h 649813"/>
              <a:gd name="connsiteX1" fmla="*/ 410712 w 660438"/>
              <a:gd name="connsiteY1" fmla="*/ 11012 h 649813"/>
              <a:gd name="connsiteX2" fmla="*/ 659670 w 660438"/>
              <a:gd name="connsiteY2" fmla="*/ 333290 h 649813"/>
              <a:gd name="connsiteX3" fmla="*/ 331423 w 660438"/>
              <a:gd name="connsiteY3" fmla="*/ 649813 h 649813"/>
              <a:gd name="connsiteX4" fmla="*/ 3176 w 660438"/>
              <a:gd name="connsiteY4" fmla="*/ 333290 h 649813"/>
              <a:gd name="connsiteX5" fmla="*/ 62645 w 660438"/>
              <a:gd name="connsiteY5" fmla="*/ 130374 h 649813"/>
              <a:gd name="connsiteX0" fmla="*/ 128078 w 660438"/>
              <a:gd name="connsiteY0" fmla="*/ 64927 h 653852"/>
              <a:gd name="connsiteX1" fmla="*/ 410712 w 660438"/>
              <a:gd name="connsiteY1" fmla="*/ 15051 h 653852"/>
              <a:gd name="connsiteX2" fmla="*/ 659670 w 660438"/>
              <a:gd name="connsiteY2" fmla="*/ 337329 h 653852"/>
              <a:gd name="connsiteX3" fmla="*/ 331423 w 660438"/>
              <a:gd name="connsiteY3" fmla="*/ 653852 h 653852"/>
              <a:gd name="connsiteX4" fmla="*/ 3176 w 660438"/>
              <a:gd name="connsiteY4" fmla="*/ 337329 h 653852"/>
              <a:gd name="connsiteX5" fmla="*/ 62645 w 660438"/>
              <a:gd name="connsiteY5" fmla="*/ 134413 h 653852"/>
              <a:gd name="connsiteX0" fmla="*/ 128078 w 687378"/>
              <a:gd name="connsiteY0" fmla="*/ 58090 h 647015"/>
              <a:gd name="connsiteX1" fmla="*/ 571432 w 687378"/>
              <a:gd name="connsiteY1" fmla="*/ 16673 h 647015"/>
              <a:gd name="connsiteX2" fmla="*/ 659670 w 687378"/>
              <a:gd name="connsiteY2" fmla="*/ 330492 h 647015"/>
              <a:gd name="connsiteX3" fmla="*/ 331423 w 687378"/>
              <a:gd name="connsiteY3" fmla="*/ 647015 h 647015"/>
              <a:gd name="connsiteX4" fmla="*/ 3176 w 687378"/>
              <a:gd name="connsiteY4" fmla="*/ 330492 h 647015"/>
              <a:gd name="connsiteX5" fmla="*/ 62645 w 687378"/>
              <a:gd name="connsiteY5" fmla="*/ 127576 h 647015"/>
              <a:gd name="connsiteX0" fmla="*/ 128078 w 677145"/>
              <a:gd name="connsiteY0" fmla="*/ 58090 h 663933"/>
              <a:gd name="connsiteX1" fmla="*/ 571432 w 677145"/>
              <a:gd name="connsiteY1" fmla="*/ 16673 h 663933"/>
              <a:gd name="connsiteX2" fmla="*/ 659670 w 677145"/>
              <a:gd name="connsiteY2" fmla="*/ 330492 h 663933"/>
              <a:gd name="connsiteX3" fmla="*/ 559815 w 677145"/>
              <a:gd name="connsiteY3" fmla="*/ 663933 h 663933"/>
              <a:gd name="connsiteX4" fmla="*/ 3176 w 677145"/>
              <a:gd name="connsiteY4" fmla="*/ 330492 h 663933"/>
              <a:gd name="connsiteX5" fmla="*/ 62645 w 677145"/>
              <a:gd name="connsiteY5" fmla="*/ 127576 h 663933"/>
              <a:gd name="connsiteX0" fmla="*/ 101940 w 644966"/>
              <a:gd name="connsiteY0" fmla="*/ 58090 h 685888"/>
              <a:gd name="connsiteX1" fmla="*/ 545294 w 644966"/>
              <a:gd name="connsiteY1" fmla="*/ 16673 h 685888"/>
              <a:gd name="connsiteX2" fmla="*/ 633532 w 644966"/>
              <a:gd name="connsiteY2" fmla="*/ 330492 h 685888"/>
              <a:gd name="connsiteX3" fmla="*/ 533677 w 644966"/>
              <a:gd name="connsiteY3" fmla="*/ 663933 h 685888"/>
              <a:gd name="connsiteX4" fmla="*/ 10874 w 644966"/>
              <a:gd name="connsiteY4" fmla="*/ 575801 h 685888"/>
              <a:gd name="connsiteX5" fmla="*/ 36507 w 644966"/>
              <a:gd name="connsiteY5" fmla="*/ 127576 h 685888"/>
              <a:gd name="connsiteX0" fmla="*/ 101940 w 642626"/>
              <a:gd name="connsiteY0" fmla="*/ 58090 h 654766"/>
              <a:gd name="connsiteX1" fmla="*/ 545294 w 642626"/>
              <a:gd name="connsiteY1" fmla="*/ 16673 h 654766"/>
              <a:gd name="connsiteX2" fmla="*/ 633532 w 642626"/>
              <a:gd name="connsiteY2" fmla="*/ 330492 h 654766"/>
              <a:gd name="connsiteX3" fmla="*/ 567513 w 642626"/>
              <a:gd name="connsiteY3" fmla="*/ 613179 h 654766"/>
              <a:gd name="connsiteX4" fmla="*/ 10874 w 642626"/>
              <a:gd name="connsiteY4" fmla="*/ 575801 h 654766"/>
              <a:gd name="connsiteX5" fmla="*/ 36507 w 642626"/>
              <a:gd name="connsiteY5" fmla="*/ 127576 h 654766"/>
              <a:gd name="connsiteX0" fmla="*/ 101940 w 642626"/>
              <a:gd name="connsiteY0" fmla="*/ 30477 h 627153"/>
              <a:gd name="connsiteX1" fmla="*/ 545294 w 642626"/>
              <a:gd name="connsiteY1" fmla="*/ 31354 h 627153"/>
              <a:gd name="connsiteX2" fmla="*/ 633532 w 642626"/>
              <a:gd name="connsiteY2" fmla="*/ 302879 h 627153"/>
              <a:gd name="connsiteX3" fmla="*/ 567513 w 642626"/>
              <a:gd name="connsiteY3" fmla="*/ 585566 h 627153"/>
              <a:gd name="connsiteX4" fmla="*/ 10874 w 642626"/>
              <a:gd name="connsiteY4" fmla="*/ 548188 h 627153"/>
              <a:gd name="connsiteX5" fmla="*/ 36507 w 642626"/>
              <a:gd name="connsiteY5" fmla="*/ 99963 h 627153"/>
              <a:gd name="connsiteX0" fmla="*/ 101940 w 641803"/>
              <a:gd name="connsiteY0" fmla="*/ 32533 h 629209"/>
              <a:gd name="connsiteX1" fmla="*/ 545294 w 641803"/>
              <a:gd name="connsiteY1" fmla="*/ 33410 h 629209"/>
              <a:gd name="connsiteX2" fmla="*/ 633532 w 641803"/>
              <a:gd name="connsiteY2" fmla="*/ 304935 h 629209"/>
              <a:gd name="connsiteX3" fmla="*/ 567513 w 641803"/>
              <a:gd name="connsiteY3" fmla="*/ 587622 h 629209"/>
              <a:gd name="connsiteX4" fmla="*/ 10874 w 641803"/>
              <a:gd name="connsiteY4" fmla="*/ 550244 h 629209"/>
              <a:gd name="connsiteX5" fmla="*/ 36507 w 641803"/>
              <a:gd name="connsiteY5" fmla="*/ 102019 h 629209"/>
              <a:gd name="connsiteX0" fmla="*/ 93785 w 633648"/>
              <a:gd name="connsiteY0" fmla="*/ 32533 h 629209"/>
              <a:gd name="connsiteX1" fmla="*/ 537139 w 633648"/>
              <a:gd name="connsiteY1" fmla="*/ 33410 h 629209"/>
              <a:gd name="connsiteX2" fmla="*/ 625377 w 633648"/>
              <a:gd name="connsiteY2" fmla="*/ 304935 h 629209"/>
              <a:gd name="connsiteX3" fmla="*/ 559358 w 633648"/>
              <a:gd name="connsiteY3" fmla="*/ 587622 h 629209"/>
              <a:gd name="connsiteX4" fmla="*/ 2719 w 633648"/>
              <a:gd name="connsiteY4" fmla="*/ 550244 h 629209"/>
              <a:gd name="connsiteX5" fmla="*/ 28352 w 633648"/>
              <a:gd name="connsiteY5" fmla="*/ 102019 h 629209"/>
              <a:gd name="connsiteX0" fmla="*/ 103603 w 643466"/>
              <a:gd name="connsiteY0" fmla="*/ 32533 h 629209"/>
              <a:gd name="connsiteX1" fmla="*/ 546957 w 643466"/>
              <a:gd name="connsiteY1" fmla="*/ 33410 h 629209"/>
              <a:gd name="connsiteX2" fmla="*/ 635195 w 643466"/>
              <a:gd name="connsiteY2" fmla="*/ 304935 h 629209"/>
              <a:gd name="connsiteX3" fmla="*/ 569176 w 643466"/>
              <a:gd name="connsiteY3" fmla="*/ 587622 h 629209"/>
              <a:gd name="connsiteX4" fmla="*/ 12537 w 643466"/>
              <a:gd name="connsiteY4" fmla="*/ 550244 h 629209"/>
              <a:gd name="connsiteX5" fmla="*/ 4334 w 643466"/>
              <a:gd name="connsiteY5" fmla="*/ 102019 h 629209"/>
              <a:gd name="connsiteX0" fmla="*/ 103603 w 643466"/>
              <a:gd name="connsiteY0" fmla="*/ 32533 h 613248"/>
              <a:gd name="connsiteX1" fmla="*/ 546957 w 643466"/>
              <a:gd name="connsiteY1" fmla="*/ 33410 h 613248"/>
              <a:gd name="connsiteX2" fmla="*/ 635195 w 643466"/>
              <a:gd name="connsiteY2" fmla="*/ 304935 h 613248"/>
              <a:gd name="connsiteX3" fmla="*/ 569176 w 643466"/>
              <a:gd name="connsiteY3" fmla="*/ 587622 h 613248"/>
              <a:gd name="connsiteX4" fmla="*/ 12537 w 643466"/>
              <a:gd name="connsiteY4" fmla="*/ 518643 h 613248"/>
              <a:gd name="connsiteX5" fmla="*/ 4334 w 643466"/>
              <a:gd name="connsiteY5" fmla="*/ 102019 h 613248"/>
              <a:gd name="connsiteX0" fmla="*/ 103603 w 622280"/>
              <a:gd name="connsiteY0" fmla="*/ 51723 h 632438"/>
              <a:gd name="connsiteX1" fmla="*/ 546957 w 622280"/>
              <a:gd name="connsiteY1" fmla="*/ 52600 h 632438"/>
              <a:gd name="connsiteX2" fmla="*/ 569176 w 622280"/>
              <a:gd name="connsiteY2" fmla="*/ 606812 h 632438"/>
              <a:gd name="connsiteX3" fmla="*/ 12537 w 622280"/>
              <a:gd name="connsiteY3" fmla="*/ 537833 h 632438"/>
              <a:gd name="connsiteX4" fmla="*/ 4334 w 622280"/>
              <a:gd name="connsiteY4" fmla="*/ 121209 h 632438"/>
              <a:gd name="connsiteX0" fmla="*/ 103603 w 640916"/>
              <a:gd name="connsiteY0" fmla="*/ 51277 h 628066"/>
              <a:gd name="connsiteX1" fmla="*/ 546957 w 640916"/>
              <a:gd name="connsiteY1" fmla="*/ 52154 h 628066"/>
              <a:gd name="connsiteX2" fmla="*/ 595444 w 640916"/>
              <a:gd name="connsiteY2" fmla="*/ 600046 h 628066"/>
              <a:gd name="connsiteX3" fmla="*/ 12537 w 640916"/>
              <a:gd name="connsiteY3" fmla="*/ 537387 h 628066"/>
              <a:gd name="connsiteX4" fmla="*/ 4334 w 640916"/>
              <a:gd name="connsiteY4" fmla="*/ 120763 h 628066"/>
              <a:gd name="connsiteX0" fmla="*/ 103603 w 629940"/>
              <a:gd name="connsiteY0" fmla="*/ 26437 h 603226"/>
              <a:gd name="connsiteX1" fmla="*/ 546957 w 629940"/>
              <a:gd name="connsiteY1" fmla="*/ 27314 h 603226"/>
              <a:gd name="connsiteX2" fmla="*/ 595444 w 629940"/>
              <a:gd name="connsiteY2" fmla="*/ 575206 h 603226"/>
              <a:gd name="connsiteX3" fmla="*/ 12537 w 629940"/>
              <a:gd name="connsiteY3" fmla="*/ 512547 h 603226"/>
              <a:gd name="connsiteX4" fmla="*/ 4334 w 629940"/>
              <a:gd name="connsiteY4" fmla="*/ 95923 h 603226"/>
              <a:gd name="connsiteX0" fmla="*/ 103603 w 651443"/>
              <a:gd name="connsiteY0" fmla="*/ 20041 h 614843"/>
              <a:gd name="connsiteX1" fmla="*/ 608249 w 651443"/>
              <a:gd name="connsiteY1" fmla="*/ 39879 h 614843"/>
              <a:gd name="connsiteX2" fmla="*/ 595444 w 651443"/>
              <a:gd name="connsiteY2" fmla="*/ 568810 h 614843"/>
              <a:gd name="connsiteX3" fmla="*/ 12537 w 651443"/>
              <a:gd name="connsiteY3" fmla="*/ 506151 h 614843"/>
              <a:gd name="connsiteX4" fmla="*/ 4334 w 651443"/>
              <a:gd name="connsiteY4" fmla="*/ 89527 h 614843"/>
              <a:gd name="connsiteX0" fmla="*/ 103603 w 640788"/>
              <a:gd name="connsiteY0" fmla="*/ 20041 h 614843"/>
              <a:gd name="connsiteX1" fmla="*/ 581981 w 640788"/>
              <a:gd name="connsiteY1" fmla="*/ 39879 h 614843"/>
              <a:gd name="connsiteX2" fmla="*/ 595444 w 640788"/>
              <a:gd name="connsiteY2" fmla="*/ 568810 h 614843"/>
              <a:gd name="connsiteX3" fmla="*/ 12537 w 640788"/>
              <a:gd name="connsiteY3" fmla="*/ 506151 h 614843"/>
              <a:gd name="connsiteX4" fmla="*/ 4334 w 640788"/>
              <a:gd name="connsiteY4" fmla="*/ 89527 h 614843"/>
              <a:gd name="connsiteX0" fmla="*/ 103603 w 673655"/>
              <a:gd name="connsiteY0" fmla="*/ 38763 h 618146"/>
              <a:gd name="connsiteX1" fmla="*/ 581981 w 673655"/>
              <a:gd name="connsiteY1" fmla="*/ 58601 h 618146"/>
              <a:gd name="connsiteX2" fmla="*/ 621713 w 673655"/>
              <a:gd name="connsiteY2" fmla="*/ 562250 h 618146"/>
              <a:gd name="connsiteX3" fmla="*/ 12537 w 673655"/>
              <a:gd name="connsiteY3" fmla="*/ 524873 h 618146"/>
              <a:gd name="connsiteX4" fmla="*/ 4334 w 673655"/>
              <a:gd name="connsiteY4" fmla="*/ 108249 h 618146"/>
              <a:gd name="connsiteX0" fmla="*/ 103603 w 654750"/>
              <a:gd name="connsiteY0" fmla="*/ 38763 h 605787"/>
              <a:gd name="connsiteX1" fmla="*/ 581981 w 654750"/>
              <a:gd name="connsiteY1" fmla="*/ 58601 h 605787"/>
              <a:gd name="connsiteX2" fmla="*/ 621713 w 654750"/>
              <a:gd name="connsiteY2" fmla="*/ 562250 h 605787"/>
              <a:gd name="connsiteX3" fmla="*/ 12537 w 654750"/>
              <a:gd name="connsiteY3" fmla="*/ 524873 h 605787"/>
              <a:gd name="connsiteX4" fmla="*/ 4334 w 654750"/>
              <a:gd name="connsiteY4" fmla="*/ 108249 h 605787"/>
              <a:gd name="connsiteX0" fmla="*/ 103603 w 643734"/>
              <a:gd name="connsiteY0" fmla="*/ 31800 h 598824"/>
              <a:gd name="connsiteX1" fmla="*/ 581981 w 643734"/>
              <a:gd name="connsiteY1" fmla="*/ 51638 h 598824"/>
              <a:gd name="connsiteX2" fmla="*/ 621713 w 643734"/>
              <a:gd name="connsiteY2" fmla="*/ 555287 h 598824"/>
              <a:gd name="connsiteX3" fmla="*/ 12537 w 643734"/>
              <a:gd name="connsiteY3" fmla="*/ 517910 h 598824"/>
              <a:gd name="connsiteX4" fmla="*/ 4334 w 643734"/>
              <a:gd name="connsiteY4" fmla="*/ 101286 h 598824"/>
              <a:gd name="connsiteX0" fmla="*/ 103603 w 643734"/>
              <a:gd name="connsiteY0" fmla="*/ 24551 h 591575"/>
              <a:gd name="connsiteX1" fmla="*/ 581981 w 643734"/>
              <a:gd name="connsiteY1" fmla="*/ 44389 h 591575"/>
              <a:gd name="connsiteX2" fmla="*/ 621713 w 643734"/>
              <a:gd name="connsiteY2" fmla="*/ 548038 h 591575"/>
              <a:gd name="connsiteX3" fmla="*/ 12537 w 643734"/>
              <a:gd name="connsiteY3" fmla="*/ 510661 h 591575"/>
              <a:gd name="connsiteX4" fmla="*/ 4334 w 643734"/>
              <a:gd name="connsiteY4" fmla="*/ 94037 h 591575"/>
              <a:gd name="connsiteX0" fmla="*/ 103603 w 643734"/>
              <a:gd name="connsiteY0" fmla="*/ 20135 h 587159"/>
              <a:gd name="connsiteX1" fmla="*/ 581981 w 643734"/>
              <a:gd name="connsiteY1" fmla="*/ 39973 h 587159"/>
              <a:gd name="connsiteX2" fmla="*/ 621713 w 643734"/>
              <a:gd name="connsiteY2" fmla="*/ 543622 h 587159"/>
              <a:gd name="connsiteX3" fmla="*/ 12537 w 643734"/>
              <a:gd name="connsiteY3" fmla="*/ 506245 h 587159"/>
              <a:gd name="connsiteX4" fmla="*/ 4334 w 643734"/>
              <a:gd name="connsiteY4" fmla="*/ 89621 h 587159"/>
              <a:gd name="connsiteX0" fmla="*/ 51067 w 657504"/>
              <a:gd name="connsiteY0" fmla="*/ 31623 h 592327"/>
              <a:gd name="connsiteX1" fmla="*/ 581981 w 657504"/>
              <a:gd name="connsiteY1" fmla="*/ 45141 h 592327"/>
              <a:gd name="connsiteX2" fmla="*/ 621713 w 657504"/>
              <a:gd name="connsiteY2" fmla="*/ 548790 h 592327"/>
              <a:gd name="connsiteX3" fmla="*/ 12537 w 657504"/>
              <a:gd name="connsiteY3" fmla="*/ 511413 h 592327"/>
              <a:gd name="connsiteX4" fmla="*/ 4334 w 657504"/>
              <a:gd name="connsiteY4" fmla="*/ 94789 h 592327"/>
              <a:gd name="connsiteX0" fmla="*/ 51067 w 676118"/>
              <a:gd name="connsiteY0" fmla="*/ 31623 h 604686"/>
              <a:gd name="connsiteX1" fmla="*/ 581981 w 676118"/>
              <a:gd name="connsiteY1" fmla="*/ 45141 h 604686"/>
              <a:gd name="connsiteX2" fmla="*/ 621713 w 676118"/>
              <a:gd name="connsiteY2" fmla="*/ 548790 h 604686"/>
              <a:gd name="connsiteX3" fmla="*/ 12537 w 676118"/>
              <a:gd name="connsiteY3" fmla="*/ 511413 h 604686"/>
              <a:gd name="connsiteX4" fmla="*/ 4334 w 676118"/>
              <a:gd name="connsiteY4" fmla="*/ 94789 h 604686"/>
              <a:gd name="connsiteX0" fmla="*/ 51067 w 659741"/>
              <a:gd name="connsiteY0" fmla="*/ 18182 h 591245"/>
              <a:gd name="connsiteX1" fmla="*/ 581981 w 659741"/>
              <a:gd name="connsiteY1" fmla="*/ 31700 h 591245"/>
              <a:gd name="connsiteX2" fmla="*/ 621713 w 659741"/>
              <a:gd name="connsiteY2" fmla="*/ 535349 h 591245"/>
              <a:gd name="connsiteX3" fmla="*/ 12537 w 659741"/>
              <a:gd name="connsiteY3" fmla="*/ 497972 h 591245"/>
              <a:gd name="connsiteX4" fmla="*/ 4334 w 659741"/>
              <a:gd name="connsiteY4" fmla="*/ 81348 h 591245"/>
              <a:gd name="connsiteX0" fmla="*/ 51067 w 671131"/>
              <a:gd name="connsiteY0" fmla="*/ 18182 h 591245"/>
              <a:gd name="connsiteX1" fmla="*/ 617005 w 671131"/>
              <a:gd name="connsiteY1" fmla="*/ 31700 h 591245"/>
              <a:gd name="connsiteX2" fmla="*/ 621713 w 671131"/>
              <a:gd name="connsiteY2" fmla="*/ 535349 h 591245"/>
              <a:gd name="connsiteX3" fmla="*/ 12537 w 671131"/>
              <a:gd name="connsiteY3" fmla="*/ 497972 h 591245"/>
              <a:gd name="connsiteX4" fmla="*/ 4334 w 671131"/>
              <a:gd name="connsiteY4" fmla="*/ 81348 h 591245"/>
              <a:gd name="connsiteX0" fmla="*/ 51067 w 648099"/>
              <a:gd name="connsiteY0" fmla="*/ 18182 h 578886"/>
              <a:gd name="connsiteX1" fmla="*/ 617005 w 648099"/>
              <a:gd name="connsiteY1" fmla="*/ 31700 h 578886"/>
              <a:gd name="connsiteX2" fmla="*/ 621713 w 648099"/>
              <a:gd name="connsiteY2" fmla="*/ 535349 h 578886"/>
              <a:gd name="connsiteX3" fmla="*/ 12537 w 648099"/>
              <a:gd name="connsiteY3" fmla="*/ 497972 h 578886"/>
              <a:gd name="connsiteX4" fmla="*/ 4334 w 648099"/>
              <a:gd name="connsiteY4" fmla="*/ 81348 h 578886"/>
              <a:gd name="connsiteX0" fmla="*/ 51067 w 648099"/>
              <a:gd name="connsiteY0" fmla="*/ 18182 h 565791"/>
              <a:gd name="connsiteX1" fmla="*/ 617005 w 648099"/>
              <a:gd name="connsiteY1" fmla="*/ 31700 h 565791"/>
              <a:gd name="connsiteX2" fmla="*/ 621713 w 648099"/>
              <a:gd name="connsiteY2" fmla="*/ 535349 h 565791"/>
              <a:gd name="connsiteX3" fmla="*/ 12537 w 648099"/>
              <a:gd name="connsiteY3" fmla="*/ 497972 h 565791"/>
              <a:gd name="connsiteX4" fmla="*/ 4334 w 648099"/>
              <a:gd name="connsiteY4" fmla="*/ 81348 h 5657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8099" h="565791">
                <a:moveTo>
                  <a:pt x="51067" y="18182"/>
                </a:moveTo>
                <a:cubicBezTo>
                  <a:pt x="281003" y="7261"/>
                  <a:pt x="591945" y="-22893"/>
                  <a:pt x="617005" y="31700"/>
                </a:cubicBezTo>
                <a:cubicBezTo>
                  <a:pt x="642065" y="86293"/>
                  <a:pt x="669922" y="489239"/>
                  <a:pt x="621713" y="535349"/>
                </a:cubicBezTo>
                <a:cubicBezTo>
                  <a:pt x="573504" y="581459"/>
                  <a:pt x="32838" y="579874"/>
                  <a:pt x="12537" y="497972"/>
                </a:cubicBezTo>
                <a:cubicBezTo>
                  <a:pt x="992" y="378148"/>
                  <a:pt x="-4426" y="189998"/>
                  <a:pt x="4334" y="81348"/>
                </a:cubicBezTo>
              </a:path>
            </a:pathLst>
          </a:custGeom>
          <a:noFill/>
          <a:ln w="25400" cap="rnd">
            <a:solidFill>
              <a:schemeClr val="bg1">
                <a:lumMod val="75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zh-CN" altLang="en-US">
              <a:solidFill>
                <a:schemeClr val="tx1"/>
              </a:solidFill>
              <a:latin typeface="方正静蕾简体" panose="02000000000000000000" pitchFamily="2" charset="-122"/>
              <a:ea typeface="方正静蕾简体" panose="02000000000000000000" pitchFamily="2" charset="-122"/>
            </a:endParaRPr>
          </a:p>
        </p:txBody>
      </p:sp>
    </p:spTree>
    <p:extLst>
      <p:ext uri="{BB962C8B-B14F-4D97-AF65-F5344CB8AC3E}">
        <p14:creationId xmlns:p14="http://schemas.microsoft.com/office/powerpoint/2010/main" val="977933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3371286" y="877018"/>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歷程省思</a:t>
            </a:r>
            <a:endParaRPr lang="zh-CN" altLang="en-US" sz="1600" b="1" dirty="0">
              <a:solidFill>
                <a:srgbClr val="FFFF99"/>
              </a:solidFill>
              <a:latin typeface="Segoe Script" panose="020B0504020000000003" pitchFamily="34" charset="0"/>
            </a:endParaRPr>
          </a:p>
        </p:txBody>
      </p:sp>
      <p:pic>
        <p:nvPicPr>
          <p:cNvPr id="11" name="图片 10"/>
          <p:cNvPicPr>
            <a:picLocks noChangeAspect="1"/>
          </p:cNvPicPr>
          <p:nvPr/>
        </p:nvPicPr>
        <p:blipFill>
          <a:blip r:embed="rId4"/>
          <a:stretch>
            <a:fillRect/>
          </a:stretch>
        </p:blipFill>
        <p:spPr>
          <a:xfrm>
            <a:off x="6294135" y="1709950"/>
            <a:ext cx="631455" cy="981315"/>
          </a:xfrm>
          <a:prstGeom prst="rect">
            <a:avLst/>
          </a:prstGeom>
        </p:spPr>
      </p:pic>
      <p:sp>
        <p:nvSpPr>
          <p:cNvPr id="15" name="矩形 14"/>
          <p:cNvSpPr/>
          <p:nvPr/>
        </p:nvSpPr>
        <p:spPr>
          <a:xfrm>
            <a:off x="3821342" y="2200608"/>
            <a:ext cx="4945586" cy="3021842"/>
          </a:xfrm>
          <a:custGeom>
            <a:avLst/>
            <a:gdLst>
              <a:gd name="connsiteX0" fmla="*/ 0 w 3638550"/>
              <a:gd name="connsiteY0" fmla="*/ 0 h 1076095"/>
              <a:gd name="connsiteX1" fmla="*/ 3638550 w 3638550"/>
              <a:gd name="connsiteY1" fmla="*/ 0 h 1076095"/>
              <a:gd name="connsiteX2" fmla="*/ 3638550 w 3638550"/>
              <a:gd name="connsiteY2" fmla="*/ 1076095 h 1076095"/>
              <a:gd name="connsiteX3" fmla="*/ 0 w 3638550"/>
              <a:gd name="connsiteY3" fmla="*/ 1076095 h 1076095"/>
              <a:gd name="connsiteX4" fmla="*/ 0 w 3638550"/>
              <a:gd name="connsiteY4" fmla="*/ 0 h 1076095"/>
              <a:gd name="connsiteX0" fmla="*/ 0 w 3638550"/>
              <a:gd name="connsiteY0" fmla="*/ 0 h 1076095"/>
              <a:gd name="connsiteX1" fmla="*/ 3524250 w 3638550"/>
              <a:gd name="connsiteY1" fmla="*/ 152400 h 1076095"/>
              <a:gd name="connsiteX2" fmla="*/ 3638550 w 3638550"/>
              <a:gd name="connsiteY2" fmla="*/ 1076095 h 1076095"/>
              <a:gd name="connsiteX3" fmla="*/ 0 w 3638550"/>
              <a:gd name="connsiteY3" fmla="*/ 1076095 h 1076095"/>
              <a:gd name="connsiteX4" fmla="*/ 0 w 3638550"/>
              <a:gd name="connsiteY4" fmla="*/ 0 h 1076095"/>
              <a:gd name="connsiteX0" fmla="*/ 0 w 3543300"/>
              <a:gd name="connsiteY0" fmla="*/ 0 h 1076095"/>
              <a:gd name="connsiteX1" fmla="*/ 3524250 w 3543300"/>
              <a:gd name="connsiteY1" fmla="*/ 152400 h 1076095"/>
              <a:gd name="connsiteX2" fmla="*/ 3543300 w 3543300"/>
              <a:gd name="connsiteY2" fmla="*/ 1018945 h 1076095"/>
              <a:gd name="connsiteX3" fmla="*/ 0 w 3543300"/>
              <a:gd name="connsiteY3" fmla="*/ 1076095 h 1076095"/>
              <a:gd name="connsiteX4" fmla="*/ 0 w 3543300"/>
              <a:gd name="connsiteY4" fmla="*/ 0 h 1076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43300" h="1076095">
                <a:moveTo>
                  <a:pt x="0" y="0"/>
                </a:moveTo>
                <a:lnTo>
                  <a:pt x="3524250" y="152400"/>
                </a:lnTo>
                <a:lnTo>
                  <a:pt x="3543300" y="1018945"/>
                </a:lnTo>
                <a:lnTo>
                  <a:pt x="0" y="1076095"/>
                </a:lnTo>
                <a:lnTo>
                  <a:pt x="0" y="0"/>
                </a:lnTo>
                <a:close/>
              </a:path>
            </a:pathLst>
          </a:cu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a:spLocks noChangeArrowheads="1"/>
          </p:cNvSpPr>
          <p:nvPr/>
        </p:nvSpPr>
        <p:spPr bwMode="auto">
          <a:xfrm>
            <a:off x="4330269" y="2691265"/>
            <a:ext cx="3927731" cy="22180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lvl="0" defTabSz="457200">
              <a:lnSpc>
                <a:spcPct val="130000"/>
              </a:lnSpc>
            </a:pPr>
            <a:r>
              <a:rPr lang="zh-TW" altLang="en-US" dirty="0">
                <a:solidFill>
                  <a:schemeClr val="bg1"/>
                </a:solidFill>
                <a:latin typeface="標楷體" panose="03000509000000000000" pitchFamily="65" charset="-120"/>
                <a:ea typeface="標楷體" panose="03000509000000000000" pitchFamily="65" charset="-120"/>
              </a:rPr>
              <a:t>這次自主學習課程是個很難得的經驗，過程中遇到的困難比想像中的多，但因為是自己相接觸的新領域，所以還能承受，辦法總比困難多嘛</a:t>
            </a:r>
            <a:r>
              <a:rPr lang="en-US" altLang="zh-TW" dirty="0">
                <a:solidFill>
                  <a:schemeClr val="bg1"/>
                </a:solidFill>
                <a:latin typeface="標楷體" panose="03000509000000000000" pitchFamily="65" charset="-120"/>
                <a:ea typeface="標楷體" panose="03000509000000000000" pitchFamily="65" charset="-120"/>
              </a:rPr>
              <a:t>!</a:t>
            </a:r>
            <a:r>
              <a:rPr lang="zh-TW" altLang="en-US" dirty="0">
                <a:solidFill>
                  <a:schemeClr val="bg1"/>
                </a:solidFill>
                <a:latin typeface="標楷體" panose="03000509000000000000" pitchFamily="65" charset="-120"/>
                <a:ea typeface="標楷體" panose="03000509000000000000" pitchFamily="65" charset="-120"/>
              </a:rPr>
              <a:t>。也從中明白了碰到問題應適時地尋求幫助，才能讓事情事半功倍。</a:t>
            </a:r>
            <a:endParaRPr lang="zh-CN" altLang="en-US" dirty="0">
              <a:solidFill>
                <a:schemeClr val="bg1"/>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673345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组合 12"/>
          <p:cNvGrpSpPr/>
          <p:nvPr/>
        </p:nvGrpSpPr>
        <p:grpSpPr>
          <a:xfrm>
            <a:off x="93619" y="95911"/>
            <a:ext cx="11927745" cy="6673598"/>
            <a:chOff x="93619" y="95911"/>
            <a:chExt cx="11927745" cy="6673598"/>
          </a:xfrm>
        </p:grpSpPr>
        <p:pic>
          <p:nvPicPr>
            <p:cNvPr id="7" name="图片 6"/>
            <p:cNvPicPr>
              <a:picLocks noChangeAspect="1"/>
            </p:cNvPicPr>
            <p:nvPr/>
          </p:nvPicPr>
          <p:blipFill>
            <a:blip r:embed="rId2"/>
            <a:stretch>
              <a:fillRect/>
            </a:stretch>
          </p:blipFill>
          <p:spPr>
            <a:xfrm rot="16200000">
              <a:off x="4691988" y="-4117215"/>
              <a:ext cx="2790000" cy="11463751"/>
            </a:xfrm>
            <a:prstGeom prst="rect">
              <a:avLst/>
            </a:prstGeom>
          </p:spPr>
        </p:pic>
        <p:pic>
          <p:nvPicPr>
            <p:cNvPr id="9" name="图片 8"/>
            <p:cNvPicPr>
              <a:picLocks noChangeAspect="1"/>
            </p:cNvPicPr>
            <p:nvPr/>
          </p:nvPicPr>
          <p:blipFill>
            <a:blip r:embed="rId2"/>
            <a:stretch>
              <a:fillRect/>
            </a:stretch>
          </p:blipFill>
          <p:spPr>
            <a:xfrm rot="5400000">
              <a:off x="4632995" y="-577603"/>
              <a:ext cx="2790000" cy="11463751"/>
            </a:xfrm>
            <a:prstGeom prst="rect">
              <a:avLst/>
            </a:prstGeom>
          </p:spPr>
        </p:pic>
        <p:pic>
          <p:nvPicPr>
            <p:cNvPr id="8" name="图片 7"/>
            <p:cNvPicPr>
              <a:picLocks noChangeAspect="1"/>
            </p:cNvPicPr>
            <p:nvPr/>
          </p:nvPicPr>
          <p:blipFill>
            <a:blip r:embed="rId3"/>
            <a:stretch>
              <a:fillRect/>
            </a:stretch>
          </p:blipFill>
          <p:spPr>
            <a:xfrm rot="16200000">
              <a:off x="4630114" y="-4381590"/>
              <a:ext cx="2913750" cy="11868751"/>
            </a:xfrm>
            <a:prstGeom prst="rect">
              <a:avLst/>
            </a:prstGeom>
          </p:spPr>
        </p:pic>
        <p:pic>
          <p:nvPicPr>
            <p:cNvPr id="11" name="图片 10"/>
            <p:cNvPicPr>
              <a:picLocks noChangeAspect="1"/>
            </p:cNvPicPr>
            <p:nvPr/>
          </p:nvPicPr>
          <p:blipFill>
            <a:blip r:embed="rId3"/>
            <a:stretch>
              <a:fillRect/>
            </a:stretch>
          </p:blipFill>
          <p:spPr>
            <a:xfrm rot="5400000">
              <a:off x="4571120" y="-621742"/>
              <a:ext cx="2913750" cy="11868751"/>
            </a:xfrm>
            <a:prstGeom prst="rect">
              <a:avLst/>
            </a:prstGeom>
          </p:spPr>
        </p:pic>
      </p:grpSp>
      <p:sp>
        <p:nvSpPr>
          <p:cNvPr id="14" name="文本框 13"/>
          <p:cNvSpPr txBox="1"/>
          <p:nvPr/>
        </p:nvSpPr>
        <p:spPr>
          <a:xfrm>
            <a:off x="2987871" y="2799952"/>
            <a:ext cx="6531428" cy="1569660"/>
          </a:xfrm>
          <a:prstGeom prst="rect">
            <a:avLst/>
          </a:prstGeom>
          <a:noFill/>
        </p:spPr>
        <p:txBody>
          <a:bodyPr wrap="square" rtlCol="0">
            <a:spAutoFit/>
          </a:bodyPr>
          <a:lstStyle/>
          <a:p>
            <a:pPr algn="ctr"/>
            <a:r>
              <a:rPr kumimoji="1" lang="en-US" altLang="zh-CN" sz="4800" dirty="0">
                <a:solidFill>
                  <a:schemeClr val="bg1"/>
                </a:solidFill>
                <a:latin typeface="Segoe Script" panose="020B0504020000000003" pitchFamily="34" charset="0"/>
              </a:rPr>
              <a:t>THANK</a:t>
            </a:r>
          </a:p>
          <a:p>
            <a:pPr algn="ctr"/>
            <a:r>
              <a:rPr kumimoji="1" lang="en-US" altLang="zh-CN" sz="4800" dirty="0">
                <a:solidFill>
                  <a:schemeClr val="bg1"/>
                </a:solidFill>
                <a:latin typeface="Segoe Script" panose="020B0504020000000003" pitchFamily="34" charset="0"/>
              </a:rPr>
              <a:t>YOU</a:t>
            </a:r>
            <a:endParaRPr kumimoji="1" lang="zh-CN" altLang="en-US" sz="4800" dirty="0">
              <a:solidFill>
                <a:schemeClr val="bg1"/>
              </a:solidFill>
              <a:latin typeface="Segoe Script" panose="020B0504020000000003" pitchFamily="34" charset="0"/>
            </a:endParaRPr>
          </a:p>
        </p:txBody>
      </p:sp>
      <p:pic>
        <p:nvPicPr>
          <p:cNvPr id="15" name="图片 14"/>
          <p:cNvPicPr>
            <a:picLocks noChangeAspect="1"/>
          </p:cNvPicPr>
          <p:nvPr/>
        </p:nvPicPr>
        <p:blipFill>
          <a:blip r:embed="rId4"/>
          <a:stretch>
            <a:fillRect/>
          </a:stretch>
        </p:blipFill>
        <p:spPr>
          <a:xfrm>
            <a:off x="815883" y="724728"/>
            <a:ext cx="1462500" cy="1091250"/>
          </a:xfrm>
          <a:prstGeom prst="rect">
            <a:avLst/>
          </a:prstGeom>
        </p:spPr>
      </p:pic>
      <p:pic>
        <p:nvPicPr>
          <p:cNvPr id="17" name="图片 16"/>
          <p:cNvPicPr>
            <a:picLocks noChangeAspect="1"/>
          </p:cNvPicPr>
          <p:nvPr/>
        </p:nvPicPr>
        <p:blipFill>
          <a:blip r:embed="rId4"/>
          <a:stretch>
            <a:fillRect/>
          </a:stretch>
        </p:blipFill>
        <p:spPr>
          <a:xfrm flipH="1">
            <a:off x="9878765" y="724728"/>
            <a:ext cx="1462500" cy="1091250"/>
          </a:xfrm>
          <a:prstGeom prst="rect">
            <a:avLst/>
          </a:prstGeom>
        </p:spPr>
      </p:pic>
      <p:pic>
        <p:nvPicPr>
          <p:cNvPr id="16" name="图片 15"/>
          <p:cNvPicPr>
            <a:picLocks noChangeAspect="1"/>
          </p:cNvPicPr>
          <p:nvPr/>
        </p:nvPicPr>
        <p:blipFill>
          <a:blip r:embed="rId5"/>
          <a:stretch>
            <a:fillRect/>
          </a:stretch>
        </p:blipFill>
        <p:spPr>
          <a:xfrm rot="20711107">
            <a:off x="4262352" y="2052625"/>
            <a:ext cx="1248750" cy="978750"/>
          </a:xfrm>
          <a:prstGeom prst="rect">
            <a:avLst/>
          </a:prstGeom>
        </p:spPr>
      </p:pic>
      <p:pic>
        <p:nvPicPr>
          <p:cNvPr id="21" name="图片 20"/>
          <p:cNvPicPr>
            <a:picLocks noChangeAspect="1"/>
          </p:cNvPicPr>
          <p:nvPr/>
        </p:nvPicPr>
        <p:blipFill>
          <a:blip r:embed="rId6"/>
          <a:stretch>
            <a:fillRect/>
          </a:stretch>
        </p:blipFill>
        <p:spPr>
          <a:xfrm>
            <a:off x="2594227" y="2744143"/>
            <a:ext cx="1361250" cy="1316250"/>
          </a:xfrm>
          <a:prstGeom prst="rect">
            <a:avLst/>
          </a:prstGeom>
        </p:spPr>
      </p:pic>
    </p:spTree>
    <p:extLst>
      <p:ext uri="{BB962C8B-B14F-4D97-AF65-F5344CB8AC3E}">
        <p14:creationId xmlns:p14="http://schemas.microsoft.com/office/powerpoint/2010/main" val="1629800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3240661" y="871468"/>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研究進度</a:t>
            </a:r>
            <a:endParaRPr lang="en-US" altLang="zh-CN" sz="2800" b="1" dirty="0">
              <a:solidFill>
                <a:srgbClr val="FFFF99"/>
              </a:solidFill>
              <a:latin typeface="新蒂小丸子小学版" panose="03000600000000000000" pitchFamily="66" charset="-122"/>
              <a:ea typeface="新蒂小丸子小学版" panose="03000600000000000000" pitchFamily="66" charset="-122"/>
            </a:endParaRPr>
          </a:p>
        </p:txBody>
      </p:sp>
      <p:pic>
        <p:nvPicPr>
          <p:cNvPr id="15" name="图片 14"/>
          <p:cNvPicPr>
            <a:picLocks noChangeAspect="1"/>
          </p:cNvPicPr>
          <p:nvPr/>
        </p:nvPicPr>
        <p:blipFill>
          <a:blip r:embed="rId4"/>
          <a:stretch>
            <a:fillRect/>
          </a:stretch>
        </p:blipFill>
        <p:spPr>
          <a:xfrm rot="13189915">
            <a:off x="1032246" y="4931248"/>
            <a:ext cx="1417500" cy="1068750"/>
          </a:xfrm>
          <a:prstGeom prst="rect">
            <a:avLst/>
          </a:prstGeom>
        </p:spPr>
      </p:pic>
      <p:graphicFrame>
        <p:nvGraphicFramePr>
          <p:cNvPr id="5" name="資料庫圖表 4">
            <a:extLst>
              <a:ext uri="{FF2B5EF4-FFF2-40B4-BE49-F238E27FC236}">
                <a16:creationId xmlns:a16="http://schemas.microsoft.com/office/drawing/2014/main" id="{14478DD2-7A75-45D0-9AC7-D38F1BD6EF3E}"/>
              </a:ext>
            </a:extLst>
          </p:cNvPr>
          <p:cNvGraphicFramePr/>
          <p:nvPr>
            <p:extLst>
              <p:ext uri="{D42A27DB-BD31-4B8C-83A1-F6EECF244321}">
                <p14:modId xmlns:p14="http://schemas.microsoft.com/office/powerpoint/2010/main" val="474939527"/>
              </p:ext>
            </p:extLst>
          </p:nvPr>
        </p:nvGraphicFramePr>
        <p:xfrm>
          <a:off x="311085" y="1067213"/>
          <a:ext cx="10496675" cy="419294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8525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3240661" y="871468"/>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研究方法</a:t>
            </a:r>
            <a:endParaRPr lang="en-US" altLang="zh-CN" sz="2800" b="1" dirty="0">
              <a:solidFill>
                <a:srgbClr val="FFFF99"/>
              </a:solidFill>
              <a:latin typeface="新蒂小丸子小学版" panose="03000600000000000000" pitchFamily="66" charset="-122"/>
              <a:ea typeface="新蒂小丸子小学版" panose="03000600000000000000" pitchFamily="66" charset="-122"/>
            </a:endParaRPr>
          </a:p>
        </p:txBody>
      </p:sp>
      <p:pic>
        <p:nvPicPr>
          <p:cNvPr id="15" name="图片 14"/>
          <p:cNvPicPr>
            <a:picLocks noChangeAspect="1"/>
          </p:cNvPicPr>
          <p:nvPr/>
        </p:nvPicPr>
        <p:blipFill>
          <a:blip r:embed="rId4"/>
          <a:stretch>
            <a:fillRect/>
          </a:stretch>
        </p:blipFill>
        <p:spPr>
          <a:xfrm rot="13189915">
            <a:off x="1032246" y="4931248"/>
            <a:ext cx="1417500" cy="1068750"/>
          </a:xfrm>
          <a:prstGeom prst="rect">
            <a:avLst/>
          </a:prstGeom>
        </p:spPr>
      </p:pic>
      <p:sp>
        <p:nvSpPr>
          <p:cNvPr id="7" name="椭圆 8">
            <a:extLst>
              <a:ext uri="{FF2B5EF4-FFF2-40B4-BE49-F238E27FC236}">
                <a16:creationId xmlns:a16="http://schemas.microsoft.com/office/drawing/2014/main" id="{BD21CFD4-FE4C-4480-83A9-B010C4BFB446}"/>
              </a:ext>
            </a:extLst>
          </p:cNvPr>
          <p:cNvSpPr/>
          <p:nvPr/>
        </p:nvSpPr>
        <p:spPr>
          <a:xfrm rot="11419406">
            <a:off x="4103972" y="2254353"/>
            <a:ext cx="3984054" cy="3402742"/>
          </a:xfrm>
          <a:prstGeom prst="ellipse">
            <a:avLst/>
          </a:prstGeom>
          <a:gradFill flip="none" rotWithShape="1">
            <a:gsLst>
              <a:gs pos="0">
                <a:srgbClr val="363636"/>
              </a:gs>
              <a:gs pos="37000">
                <a:srgbClr val="2B2B2B"/>
              </a:gs>
              <a:gs pos="100000">
                <a:srgbClr val="101010"/>
              </a:gs>
            </a:gsLst>
            <a:path path="circle">
              <a:fillToRect t="100000" r="100000"/>
            </a:path>
            <a:tileRect l="-100000" b="-100000"/>
          </a:gra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F654C3B7-B02C-479B-A36C-765D2DC5FC87}"/>
              </a:ext>
            </a:extLst>
          </p:cNvPr>
          <p:cNvSpPr>
            <a:spLocks noChangeArrowheads="1"/>
          </p:cNvSpPr>
          <p:nvPr/>
        </p:nvSpPr>
        <p:spPr bwMode="auto">
          <a:xfrm>
            <a:off x="3720626" y="3268993"/>
            <a:ext cx="4250713"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609600" algn="just" hangingPunct="0"/>
            <a:r>
              <a:rPr lang="zh-TW" altLang="en-US"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本次成果主要使用文獻分析法為研究方式，利用課餘時間及每週四自主學習時間來查詢網路相關資訊及文章、期刊來進行學習與成果撰寫</a:t>
            </a:r>
            <a:endPar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p:txBody>
      </p:sp>
    </p:spTree>
    <p:extLst>
      <p:ext uri="{BB962C8B-B14F-4D97-AF65-F5344CB8AC3E}">
        <p14:creationId xmlns:p14="http://schemas.microsoft.com/office/powerpoint/2010/main" val="231455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3240661" y="871468"/>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研究動機</a:t>
            </a:r>
            <a:endParaRPr lang="en-US" altLang="zh-CN" sz="2800" b="1" dirty="0">
              <a:solidFill>
                <a:srgbClr val="FFFF99"/>
              </a:solidFill>
              <a:latin typeface="新蒂小丸子小学版" panose="03000600000000000000" pitchFamily="66" charset="-122"/>
              <a:ea typeface="新蒂小丸子小学版" panose="03000600000000000000" pitchFamily="66" charset="-122"/>
            </a:endParaRPr>
          </a:p>
        </p:txBody>
      </p:sp>
      <p:pic>
        <p:nvPicPr>
          <p:cNvPr id="7" name="组合 29"/>
          <p:cNvPicPr>
            <a:picLocks noChangeArrowheads="1"/>
          </p:cNvPicPr>
          <p:nvPr/>
        </p:nvPicPr>
        <p:blipFill>
          <a:blip r:embed="rId4" cstate="print">
            <a:extLst>
              <a:ext uri="{BEBA8EAE-BF5A-486C-A8C5-ECC9F3942E4B}">
                <a14:imgProps xmlns:a14="http://schemas.microsoft.com/office/drawing/2010/main">
                  <a14:imgLayer r:embed="rId5">
                    <a14:imgEffect>
                      <a14:artisticPencilSketch/>
                    </a14:imgEffect>
                  </a14:imgLayer>
                </a14:imgProps>
              </a:ext>
              <a:ext uri="{28A0092B-C50C-407E-A947-70E740481C1C}">
                <a14:useLocalDpi xmlns:a14="http://schemas.microsoft.com/office/drawing/2010/main" val="0"/>
              </a:ext>
            </a:extLst>
          </a:blip>
          <a:srcRect/>
          <a:stretch>
            <a:fillRect/>
          </a:stretch>
        </p:blipFill>
        <p:spPr bwMode="auto">
          <a:xfrm>
            <a:off x="7388886" y="2026975"/>
            <a:ext cx="3583914" cy="3014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
        <p:nvSpPr>
          <p:cNvPr id="8" name="文本框 7"/>
          <p:cNvSpPr txBox="1"/>
          <p:nvPr/>
        </p:nvSpPr>
        <p:spPr>
          <a:xfrm>
            <a:off x="7445446" y="2893624"/>
            <a:ext cx="823572" cy="646331"/>
          </a:xfrm>
          <a:prstGeom prst="rect">
            <a:avLst/>
          </a:prstGeom>
          <a:noFill/>
        </p:spPr>
        <p:txBody>
          <a:bodyPr wrap="square" rtlCol="0">
            <a:spAutoFit/>
          </a:bodyPr>
          <a:lstStyle/>
          <a:p>
            <a:r>
              <a:rPr lang="zh-TW" altLang="en-US" b="1" dirty="0">
                <a:solidFill>
                  <a:srgbClr val="C00000"/>
                </a:solidFill>
                <a:latin typeface="Segoe Script" panose="020B0504020000000003" pitchFamily="34" charset="0"/>
              </a:rPr>
              <a:t>近期</a:t>
            </a:r>
            <a:br>
              <a:rPr lang="en-US" altLang="zh-TW" b="1" dirty="0">
                <a:solidFill>
                  <a:srgbClr val="C00000"/>
                </a:solidFill>
                <a:latin typeface="Segoe Script" panose="020B0504020000000003" pitchFamily="34" charset="0"/>
              </a:rPr>
            </a:br>
            <a:r>
              <a:rPr lang="zh-TW" altLang="en-US" b="1" dirty="0">
                <a:solidFill>
                  <a:srgbClr val="C00000"/>
                </a:solidFill>
                <a:latin typeface="Segoe Script" panose="020B0504020000000003" pitchFamily="34" charset="0"/>
              </a:rPr>
              <a:t>實施</a:t>
            </a:r>
            <a:endParaRPr lang="zh-CN" altLang="en-US" b="1" dirty="0">
              <a:solidFill>
                <a:srgbClr val="C00000"/>
              </a:solidFill>
              <a:latin typeface="Segoe Script" panose="020B0504020000000003" pitchFamily="34" charset="0"/>
            </a:endParaRPr>
          </a:p>
        </p:txBody>
      </p:sp>
      <p:sp>
        <p:nvSpPr>
          <p:cNvPr id="9" name="文本框 8"/>
          <p:cNvSpPr txBox="1"/>
          <p:nvPr/>
        </p:nvSpPr>
        <p:spPr>
          <a:xfrm>
            <a:off x="10211766" y="2682582"/>
            <a:ext cx="789314" cy="646331"/>
          </a:xfrm>
          <a:prstGeom prst="rect">
            <a:avLst/>
          </a:prstGeom>
          <a:noFill/>
        </p:spPr>
        <p:txBody>
          <a:bodyPr wrap="square" rtlCol="0">
            <a:spAutoFit/>
          </a:bodyPr>
          <a:lstStyle/>
          <a:p>
            <a:r>
              <a:rPr lang="zh-TW" altLang="en-US" b="1" dirty="0">
                <a:solidFill>
                  <a:srgbClr val="C00000"/>
                </a:solidFill>
                <a:latin typeface="Segoe Script" panose="020B0504020000000003" pitchFamily="34" charset="0"/>
              </a:rPr>
              <a:t>身邊</a:t>
            </a:r>
            <a:br>
              <a:rPr lang="en-US" altLang="zh-TW" b="1" dirty="0">
                <a:solidFill>
                  <a:srgbClr val="C00000"/>
                </a:solidFill>
                <a:latin typeface="Segoe Script" panose="020B0504020000000003" pitchFamily="34" charset="0"/>
              </a:rPr>
            </a:br>
            <a:r>
              <a:rPr lang="zh-TW" altLang="en-US" b="1" dirty="0">
                <a:solidFill>
                  <a:srgbClr val="C00000"/>
                </a:solidFill>
                <a:latin typeface="Segoe Script" panose="020B0504020000000003" pitchFamily="34" charset="0"/>
              </a:rPr>
              <a:t>相關</a:t>
            </a:r>
            <a:endParaRPr lang="zh-CN" altLang="en-US" b="1" dirty="0">
              <a:solidFill>
                <a:srgbClr val="C00000"/>
              </a:solidFill>
              <a:latin typeface="Segoe Script" panose="020B0504020000000003" pitchFamily="34" charset="0"/>
            </a:endParaRPr>
          </a:p>
        </p:txBody>
      </p:sp>
      <p:sp>
        <p:nvSpPr>
          <p:cNvPr id="10" name="文本框 9"/>
          <p:cNvSpPr txBox="1"/>
          <p:nvPr/>
        </p:nvSpPr>
        <p:spPr>
          <a:xfrm>
            <a:off x="8797653" y="2190731"/>
            <a:ext cx="804087" cy="646331"/>
          </a:xfrm>
          <a:prstGeom prst="rect">
            <a:avLst/>
          </a:prstGeom>
          <a:noFill/>
        </p:spPr>
        <p:txBody>
          <a:bodyPr wrap="square" rtlCol="0">
            <a:spAutoFit/>
          </a:bodyPr>
          <a:lstStyle/>
          <a:p>
            <a:r>
              <a:rPr lang="zh-TW" altLang="en-US" b="1" dirty="0">
                <a:solidFill>
                  <a:srgbClr val="C00000"/>
                </a:solidFill>
                <a:latin typeface="Segoe Script" panose="020B0504020000000003" pitchFamily="34" charset="0"/>
              </a:rPr>
              <a:t>本身</a:t>
            </a:r>
            <a:br>
              <a:rPr lang="en-US" altLang="zh-TW" b="1" dirty="0">
                <a:solidFill>
                  <a:srgbClr val="C00000"/>
                </a:solidFill>
                <a:latin typeface="Segoe Script" panose="020B0504020000000003" pitchFamily="34" charset="0"/>
              </a:rPr>
            </a:br>
            <a:r>
              <a:rPr lang="zh-TW" altLang="en-US" b="1" dirty="0">
                <a:solidFill>
                  <a:srgbClr val="C00000"/>
                </a:solidFill>
                <a:latin typeface="Segoe Script" panose="020B0504020000000003" pitchFamily="34" charset="0"/>
              </a:rPr>
              <a:t>興趣</a:t>
            </a:r>
            <a:endParaRPr lang="zh-CN" altLang="en-US" b="1" dirty="0">
              <a:solidFill>
                <a:srgbClr val="C00000"/>
              </a:solidFill>
              <a:latin typeface="Segoe Script" panose="020B0504020000000003" pitchFamily="34" charset="0"/>
            </a:endParaRPr>
          </a:p>
        </p:txBody>
      </p:sp>
      <p:sp>
        <p:nvSpPr>
          <p:cNvPr id="11" name="矩形 10"/>
          <p:cNvSpPr>
            <a:spLocks noChangeArrowheads="1"/>
          </p:cNvSpPr>
          <p:nvPr/>
        </p:nvSpPr>
        <p:spPr bwMode="auto">
          <a:xfrm>
            <a:off x="1740996" y="2295487"/>
            <a:ext cx="5176533" cy="2862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marL="609600" algn="just" hangingPunct="0"/>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近期總聽到身邊有相關稅法知識的大人們在談論近幾年時常圍繞在人民身邊的些許稅法，其中談論最熱情的就是今年剛開始實施的房地合一稅</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，而我本身也對稅法有不少的興趣。所以藉此知道到我國已從先前的房地合一稅</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修法，並於民國</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110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年</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7</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月</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日開始實施房地合一稅</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。因為是最近新的稅法制度，想利用此次研究報告來了解</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及</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之間的規定差異和修法原因，並探討</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實施後對社會及人民所帶來的影響。</a:t>
            </a:r>
          </a:p>
        </p:txBody>
      </p:sp>
      <p:pic>
        <p:nvPicPr>
          <p:cNvPr id="15" name="图片 14"/>
          <p:cNvPicPr>
            <a:picLocks noChangeAspect="1"/>
          </p:cNvPicPr>
          <p:nvPr/>
        </p:nvPicPr>
        <p:blipFill>
          <a:blip r:embed="rId6"/>
          <a:stretch>
            <a:fillRect/>
          </a:stretch>
        </p:blipFill>
        <p:spPr>
          <a:xfrm rot="13189915">
            <a:off x="1032246" y="4931248"/>
            <a:ext cx="1417500" cy="1068750"/>
          </a:xfrm>
          <a:prstGeom prst="rect">
            <a:avLst/>
          </a:prstGeom>
        </p:spPr>
      </p:pic>
    </p:spTree>
    <p:extLst>
      <p:ext uri="{BB962C8B-B14F-4D97-AF65-F5344CB8AC3E}">
        <p14:creationId xmlns:p14="http://schemas.microsoft.com/office/powerpoint/2010/main" val="164757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泪滴形 32"/>
          <p:cNvSpPr>
            <a:spLocks/>
          </p:cNvSpPr>
          <p:nvPr/>
        </p:nvSpPr>
        <p:spPr bwMode="auto">
          <a:xfrm rot="854513">
            <a:off x="3244777" y="3791614"/>
            <a:ext cx="2021715" cy="1896841"/>
          </a:xfrm>
          <a:custGeom>
            <a:avLst/>
            <a:gdLst>
              <a:gd name="T0" fmla="*/ 0 w 1657350"/>
              <a:gd name="T1" fmla="*/ 828675 h 1657350"/>
              <a:gd name="T2" fmla="*/ 828675 w 1657350"/>
              <a:gd name="T3" fmla="*/ 0 h 1657350"/>
              <a:gd name="T4" fmla="*/ 1657350 w 1657350"/>
              <a:gd name="T5" fmla="*/ 0 h 1657350"/>
              <a:gd name="T6" fmla="*/ 1657350 w 1657350"/>
              <a:gd name="T7" fmla="*/ 828675 h 1657350"/>
              <a:gd name="T8" fmla="*/ 828675 w 1657350"/>
              <a:gd name="T9" fmla="*/ 1657350 h 1657350"/>
              <a:gd name="T10" fmla="*/ 0 w 1657350"/>
              <a:gd name="T11" fmla="*/ 828675 h 1657350"/>
              <a:gd name="connsiteX0" fmla="*/ -1 w 1767885"/>
              <a:gd name="connsiteY0" fmla="*/ 754985 h 1657637"/>
              <a:gd name="connsiteX1" fmla="*/ 939210 w 1767885"/>
              <a:gd name="connsiteY1" fmla="*/ 0 h 1657637"/>
              <a:gd name="connsiteX2" fmla="*/ 1767885 w 1767885"/>
              <a:gd name="connsiteY2" fmla="*/ 0 h 1657637"/>
              <a:gd name="connsiteX3" fmla="*/ 1767885 w 1767885"/>
              <a:gd name="connsiteY3" fmla="*/ 828675 h 1657637"/>
              <a:gd name="connsiteX4" fmla="*/ 939210 w 1767885"/>
              <a:gd name="connsiteY4" fmla="*/ 1657350 h 1657637"/>
              <a:gd name="connsiteX5" fmla="*/ -1 w 1767885"/>
              <a:gd name="connsiteY5" fmla="*/ 754985 h 1657637"/>
              <a:gd name="connsiteX0" fmla="*/ 128 w 1768014"/>
              <a:gd name="connsiteY0" fmla="*/ 754985 h 1602413"/>
              <a:gd name="connsiteX1" fmla="*/ 939339 w 1768014"/>
              <a:gd name="connsiteY1" fmla="*/ 0 h 1602413"/>
              <a:gd name="connsiteX2" fmla="*/ 1768014 w 1768014"/>
              <a:gd name="connsiteY2" fmla="*/ 0 h 1602413"/>
              <a:gd name="connsiteX3" fmla="*/ 1768014 w 1768014"/>
              <a:gd name="connsiteY3" fmla="*/ 828675 h 1602413"/>
              <a:gd name="connsiteX4" fmla="*/ 994606 w 1768014"/>
              <a:gd name="connsiteY4" fmla="*/ 1602080 h 1602413"/>
              <a:gd name="connsiteX5" fmla="*/ 128 w 1768014"/>
              <a:gd name="connsiteY5" fmla="*/ 754985 h 1602413"/>
              <a:gd name="connsiteX0" fmla="*/ 128 w 1827887"/>
              <a:gd name="connsiteY0" fmla="*/ 754985 h 1602413"/>
              <a:gd name="connsiteX1" fmla="*/ 939339 w 1827887"/>
              <a:gd name="connsiteY1" fmla="*/ 0 h 1602413"/>
              <a:gd name="connsiteX2" fmla="*/ 1827887 w 1827887"/>
              <a:gd name="connsiteY2" fmla="*/ 50661 h 1602413"/>
              <a:gd name="connsiteX3" fmla="*/ 1768014 w 1827887"/>
              <a:gd name="connsiteY3" fmla="*/ 828675 h 1602413"/>
              <a:gd name="connsiteX4" fmla="*/ 994606 w 1827887"/>
              <a:gd name="connsiteY4" fmla="*/ 1602080 h 1602413"/>
              <a:gd name="connsiteX5" fmla="*/ 128 w 1827887"/>
              <a:gd name="connsiteY5" fmla="*/ 754985 h 1602413"/>
              <a:gd name="connsiteX0" fmla="*/ 128 w 1827887"/>
              <a:gd name="connsiteY0" fmla="*/ 754985 h 1602413"/>
              <a:gd name="connsiteX1" fmla="*/ 939339 w 1827887"/>
              <a:gd name="connsiteY1" fmla="*/ 0 h 1602413"/>
              <a:gd name="connsiteX2" fmla="*/ 1827887 w 1827887"/>
              <a:gd name="connsiteY2" fmla="*/ 50661 h 1602413"/>
              <a:gd name="connsiteX3" fmla="*/ 1768014 w 1827887"/>
              <a:gd name="connsiteY3" fmla="*/ 828675 h 1602413"/>
              <a:gd name="connsiteX4" fmla="*/ 994606 w 1827887"/>
              <a:gd name="connsiteY4" fmla="*/ 1602080 h 1602413"/>
              <a:gd name="connsiteX5" fmla="*/ 128 w 1827887"/>
              <a:gd name="connsiteY5" fmla="*/ 754985 h 1602413"/>
              <a:gd name="connsiteX0" fmla="*/ 128 w 1828717"/>
              <a:gd name="connsiteY0" fmla="*/ 754985 h 1602413"/>
              <a:gd name="connsiteX1" fmla="*/ 939339 w 1828717"/>
              <a:gd name="connsiteY1" fmla="*/ 0 h 1602413"/>
              <a:gd name="connsiteX2" fmla="*/ 1827887 w 1828717"/>
              <a:gd name="connsiteY2" fmla="*/ 50661 h 1602413"/>
              <a:gd name="connsiteX3" fmla="*/ 1768014 w 1828717"/>
              <a:gd name="connsiteY3" fmla="*/ 828675 h 1602413"/>
              <a:gd name="connsiteX4" fmla="*/ 994606 w 1828717"/>
              <a:gd name="connsiteY4" fmla="*/ 1602080 h 1602413"/>
              <a:gd name="connsiteX5" fmla="*/ 128 w 1828717"/>
              <a:gd name="connsiteY5" fmla="*/ 754985 h 1602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717" h="1602413">
                <a:moveTo>
                  <a:pt x="128" y="754985"/>
                </a:moveTo>
                <a:cubicBezTo>
                  <a:pt x="-9083" y="487972"/>
                  <a:pt x="481674" y="0"/>
                  <a:pt x="939339" y="0"/>
                </a:cubicBezTo>
                <a:cubicBezTo>
                  <a:pt x="1235522" y="16887"/>
                  <a:pt x="1545521" y="75225"/>
                  <a:pt x="1827887" y="50661"/>
                </a:cubicBezTo>
                <a:cubicBezTo>
                  <a:pt x="1835565" y="309999"/>
                  <a:pt x="1787972" y="569337"/>
                  <a:pt x="1768014" y="828675"/>
                </a:cubicBezTo>
                <a:cubicBezTo>
                  <a:pt x="1768014" y="1286340"/>
                  <a:pt x="1289254" y="1614362"/>
                  <a:pt x="994606" y="1602080"/>
                </a:cubicBezTo>
                <a:cubicBezTo>
                  <a:pt x="699958" y="1589798"/>
                  <a:pt x="9339" y="1021998"/>
                  <a:pt x="128" y="754985"/>
                </a:cubicBezTo>
                <a:close/>
              </a:path>
            </a:pathLst>
          </a:custGeom>
          <a:pattFill prst="wdUpDiag">
            <a:fgClr>
              <a:srgbClr val="357879"/>
            </a:fgClr>
            <a:bgClr>
              <a:srgbClr val="363636"/>
            </a:bgClr>
          </a:pattFill>
          <a:ln cap="rnd">
            <a:solidFill>
              <a:schemeClr val="bg1"/>
            </a:solidFill>
            <a:miter lim="800000"/>
          </a:ln>
        </p:spPr>
        <p:txBody>
          <a:bodyPr anchor="ctr"/>
          <a:lstStyle/>
          <a:p>
            <a:endParaRPr lang="zh-CN" altLang="en-US"/>
          </a:p>
        </p:txBody>
      </p:sp>
      <p:sp>
        <p:nvSpPr>
          <p:cNvPr id="23" name="泪滴形 32"/>
          <p:cNvSpPr>
            <a:spLocks/>
          </p:cNvSpPr>
          <p:nvPr/>
        </p:nvSpPr>
        <p:spPr bwMode="auto">
          <a:xfrm rot="8100000">
            <a:off x="4932790" y="1705223"/>
            <a:ext cx="2046943" cy="1896445"/>
          </a:xfrm>
          <a:custGeom>
            <a:avLst/>
            <a:gdLst>
              <a:gd name="T0" fmla="*/ 0 w 1657350"/>
              <a:gd name="T1" fmla="*/ 828675 h 1657350"/>
              <a:gd name="T2" fmla="*/ 828675 w 1657350"/>
              <a:gd name="T3" fmla="*/ 0 h 1657350"/>
              <a:gd name="T4" fmla="*/ 1657350 w 1657350"/>
              <a:gd name="T5" fmla="*/ 0 h 1657350"/>
              <a:gd name="T6" fmla="*/ 1657350 w 1657350"/>
              <a:gd name="T7" fmla="*/ 828675 h 1657350"/>
              <a:gd name="T8" fmla="*/ 828675 w 1657350"/>
              <a:gd name="T9" fmla="*/ 1657350 h 1657350"/>
              <a:gd name="T10" fmla="*/ 0 w 1657350"/>
              <a:gd name="T11" fmla="*/ 828675 h 1657350"/>
              <a:gd name="connsiteX0" fmla="*/ -1 w 1767885"/>
              <a:gd name="connsiteY0" fmla="*/ 754985 h 1657637"/>
              <a:gd name="connsiteX1" fmla="*/ 939210 w 1767885"/>
              <a:gd name="connsiteY1" fmla="*/ 0 h 1657637"/>
              <a:gd name="connsiteX2" fmla="*/ 1767885 w 1767885"/>
              <a:gd name="connsiteY2" fmla="*/ 0 h 1657637"/>
              <a:gd name="connsiteX3" fmla="*/ 1767885 w 1767885"/>
              <a:gd name="connsiteY3" fmla="*/ 828675 h 1657637"/>
              <a:gd name="connsiteX4" fmla="*/ 939210 w 1767885"/>
              <a:gd name="connsiteY4" fmla="*/ 1657350 h 1657637"/>
              <a:gd name="connsiteX5" fmla="*/ -1 w 1767885"/>
              <a:gd name="connsiteY5" fmla="*/ 754985 h 1657637"/>
              <a:gd name="connsiteX0" fmla="*/ 128 w 1768014"/>
              <a:gd name="connsiteY0" fmla="*/ 754985 h 1602413"/>
              <a:gd name="connsiteX1" fmla="*/ 939339 w 1768014"/>
              <a:gd name="connsiteY1" fmla="*/ 0 h 1602413"/>
              <a:gd name="connsiteX2" fmla="*/ 1768014 w 1768014"/>
              <a:gd name="connsiteY2" fmla="*/ 0 h 1602413"/>
              <a:gd name="connsiteX3" fmla="*/ 1768014 w 1768014"/>
              <a:gd name="connsiteY3" fmla="*/ 828675 h 1602413"/>
              <a:gd name="connsiteX4" fmla="*/ 994606 w 1768014"/>
              <a:gd name="connsiteY4" fmla="*/ 1602080 h 1602413"/>
              <a:gd name="connsiteX5" fmla="*/ 128 w 1768014"/>
              <a:gd name="connsiteY5" fmla="*/ 754985 h 1602413"/>
              <a:gd name="connsiteX0" fmla="*/ 128 w 1827887"/>
              <a:gd name="connsiteY0" fmla="*/ 754985 h 1602413"/>
              <a:gd name="connsiteX1" fmla="*/ 939339 w 1827887"/>
              <a:gd name="connsiteY1" fmla="*/ 0 h 1602413"/>
              <a:gd name="connsiteX2" fmla="*/ 1827887 w 1827887"/>
              <a:gd name="connsiteY2" fmla="*/ 50661 h 1602413"/>
              <a:gd name="connsiteX3" fmla="*/ 1768014 w 1827887"/>
              <a:gd name="connsiteY3" fmla="*/ 828675 h 1602413"/>
              <a:gd name="connsiteX4" fmla="*/ 994606 w 1827887"/>
              <a:gd name="connsiteY4" fmla="*/ 1602080 h 1602413"/>
              <a:gd name="connsiteX5" fmla="*/ 128 w 1827887"/>
              <a:gd name="connsiteY5" fmla="*/ 754985 h 1602413"/>
              <a:gd name="connsiteX0" fmla="*/ 128 w 1827887"/>
              <a:gd name="connsiteY0" fmla="*/ 754985 h 1602413"/>
              <a:gd name="connsiteX1" fmla="*/ 939339 w 1827887"/>
              <a:gd name="connsiteY1" fmla="*/ 0 h 1602413"/>
              <a:gd name="connsiteX2" fmla="*/ 1827887 w 1827887"/>
              <a:gd name="connsiteY2" fmla="*/ 50661 h 1602413"/>
              <a:gd name="connsiteX3" fmla="*/ 1768014 w 1827887"/>
              <a:gd name="connsiteY3" fmla="*/ 828675 h 1602413"/>
              <a:gd name="connsiteX4" fmla="*/ 994606 w 1827887"/>
              <a:gd name="connsiteY4" fmla="*/ 1602080 h 1602413"/>
              <a:gd name="connsiteX5" fmla="*/ 128 w 1827887"/>
              <a:gd name="connsiteY5" fmla="*/ 754985 h 1602413"/>
              <a:gd name="connsiteX0" fmla="*/ 128 w 1828717"/>
              <a:gd name="connsiteY0" fmla="*/ 754985 h 1602413"/>
              <a:gd name="connsiteX1" fmla="*/ 939339 w 1828717"/>
              <a:gd name="connsiteY1" fmla="*/ 0 h 1602413"/>
              <a:gd name="connsiteX2" fmla="*/ 1827887 w 1828717"/>
              <a:gd name="connsiteY2" fmla="*/ 50661 h 1602413"/>
              <a:gd name="connsiteX3" fmla="*/ 1768014 w 1828717"/>
              <a:gd name="connsiteY3" fmla="*/ 828675 h 1602413"/>
              <a:gd name="connsiteX4" fmla="*/ 994606 w 1828717"/>
              <a:gd name="connsiteY4" fmla="*/ 1602080 h 1602413"/>
              <a:gd name="connsiteX5" fmla="*/ 128 w 1828717"/>
              <a:gd name="connsiteY5" fmla="*/ 754985 h 1602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717" h="1602413">
                <a:moveTo>
                  <a:pt x="128" y="754985"/>
                </a:moveTo>
                <a:cubicBezTo>
                  <a:pt x="-9083" y="487972"/>
                  <a:pt x="481674" y="0"/>
                  <a:pt x="939339" y="0"/>
                </a:cubicBezTo>
                <a:cubicBezTo>
                  <a:pt x="1235522" y="16887"/>
                  <a:pt x="1545521" y="75225"/>
                  <a:pt x="1827887" y="50661"/>
                </a:cubicBezTo>
                <a:cubicBezTo>
                  <a:pt x="1835565" y="309999"/>
                  <a:pt x="1787972" y="569337"/>
                  <a:pt x="1768014" y="828675"/>
                </a:cubicBezTo>
                <a:cubicBezTo>
                  <a:pt x="1768014" y="1286340"/>
                  <a:pt x="1289254" y="1614362"/>
                  <a:pt x="994606" y="1602080"/>
                </a:cubicBezTo>
                <a:cubicBezTo>
                  <a:pt x="699958" y="1589798"/>
                  <a:pt x="9339" y="1021998"/>
                  <a:pt x="128" y="754985"/>
                </a:cubicBezTo>
                <a:close/>
              </a:path>
            </a:pathLst>
          </a:custGeom>
          <a:pattFill prst="wdUpDiag">
            <a:fgClr>
              <a:srgbClr val="357879"/>
            </a:fgClr>
            <a:bgClr>
              <a:srgbClr val="363636"/>
            </a:bgClr>
          </a:pattFill>
          <a:ln cap="rnd">
            <a:solidFill>
              <a:schemeClr val="bg1"/>
            </a:solidFill>
            <a:miter lim="800000"/>
          </a:ln>
        </p:spPr>
        <p:txBody>
          <a:bodyPr anchor="ctr"/>
          <a:lstStyle/>
          <a:p>
            <a:endParaRPr lang="zh-CN" altLang="en-US"/>
          </a:p>
        </p:txBody>
      </p:sp>
      <p:sp>
        <p:nvSpPr>
          <p:cNvPr id="24" name="泪滴形 32"/>
          <p:cNvSpPr>
            <a:spLocks/>
          </p:cNvSpPr>
          <p:nvPr/>
        </p:nvSpPr>
        <p:spPr bwMode="auto">
          <a:xfrm rot="14622255">
            <a:off x="6503772" y="3876938"/>
            <a:ext cx="2026372" cy="1726192"/>
          </a:xfrm>
          <a:custGeom>
            <a:avLst/>
            <a:gdLst>
              <a:gd name="T0" fmla="*/ 0 w 1657350"/>
              <a:gd name="T1" fmla="*/ 828675 h 1657350"/>
              <a:gd name="T2" fmla="*/ 828675 w 1657350"/>
              <a:gd name="T3" fmla="*/ 0 h 1657350"/>
              <a:gd name="T4" fmla="*/ 1657350 w 1657350"/>
              <a:gd name="T5" fmla="*/ 0 h 1657350"/>
              <a:gd name="T6" fmla="*/ 1657350 w 1657350"/>
              <a:gd name="T7" fmla="*/ 828675 h 1657350"/>
              <a:gd name="T8" fmla="*/ 828675 w 1657350"/>
              <a:gd name="T9" fmla="*/ 1657350 h 1657350"/>
              <a:gd name="T10" fmla="*/ 0 w 1657350"/>
              <a:gd name="T11" fmla="*/ 828675 h 1657350"/>
              <a:gd name="connsiteX0" fmla="*/ -1 w 1767885"/>
              <a:gd name="connsiteY0" fmla="*/ 754985 h 1657637"/>
              <a:gd name="connsiteX1" fmla="*/ 939210 w 1767885"/>
              <a:gd name="connsiteY1" fmla="*/ 0 h 1657637"/>
              <a:gd name="connsiteX2" fmla="*/ 1767885 w 1767885"/>
              <a:gd name="connsiteY2" fmla="*/ 0 h 1657637"/>
              <a:gd name="connsiteX3" fmla="*/ 1767885 w 1767885"/>
              <a:gd name="connsiteY3" fmla="*/ 828675 h 1657637"/>
              <a:gd name="connsiteX4" fmla="*/ 939210 w 1767885"/>
              <a:gd name="connsiteY4" fmla="*/ 1657350 h 1657637"/>
              <a:gd name="connsiteX5" fmla="*/ -1 w 1767885"/>
              <a:gd name="connsiteY5" fmla="*/ 754985 h 1657637"/>
              <a:gd name="connsiteX0" fmla="*/ 128 w 1768014"/>
              <a:gd name="connsiteY0" fmla="*/ 754985 h 1602413"/>
              <a:gd name="connsiteX1" fmla="*/ 939339 w 1768014"/>
              <a:gd name="connsiteY1" fmla="*/ 0 h 1602413"/>
              <a:gd name="connsiteX2" fmla="*/ 1768014 w 1768014"/>
              <a:gd name="connsiteY2" fmla="*/ 0 h 1602413"/>
              <a:gd name="connsiteX3" fmla="*/ 1768014 w 1768014"/>
              <a:gd name="connsiteY3" fmla="*/ 828675 h 1602413"/>
              <a:gd name="connsiteX4" fmla="*/ 994606 w 1768014"/>
              <a:gd name="connsiteY4" fmla="*/ 1602080 h 1602413"/>
              <a:gd name="connsiteX5" fmla="*/ 128 w 1768014"/>
              <a:gd name="connsiteY5" fmla="*/ 754985 h 1602413"/>
              <a:gd name="connsiteX0" fmla="*/ 128 w 1827887"/>
              <a:gd name="connsiteY0" fmla="*/ 754985 h 1602413"/>
              <a:gd name="connsiteX1" fmla="*/ 939339 w 1827887"/>
              <a:gd name="connsiteY1" fmla="*/ 0 h 1602413"/>
              <a:gd name="connsiteX2" fmla="*/ 1827887 w 1827887"/>
              <a:gd name="connsiteY2" fmla="*/ 50661 h 1602413"/>
              <a:gd name="connsiteX3" fmla="*/ 1768014 w 1827887"/>
              <a:gd name="connsiteY3" fmla="*/ 828675 h 1602413"/>
              <a:gd name="connsiteX4" fmla="*/ 994606 w 1827887"/>
              <a:gd name="connsiteY4" fmla="*/ 1602080 h 1602413"/>
              <a:gd name="connsiteX5" fmla="*/ 128 w 1827887"/>
              <a:gd name="connsiteY5" fmla="*/ 754985 h 1602413"/>
              <a:gd name="connsiteX0" fmla="*/ 128 w 1827887"/>
              <a:gd name="connsiteY0" fmla="*/ 754985 h 1602413"/>
              <a:gd name="connsiteX1" fmla="*/ 939339 w 1827887"/>
              <a:gd name="connsiteY1" fmla="*/ 0 h 1602413"/>
              <a:gd name="connsiteX2" fmla="*/ 1827887 w 1827887"/>
              <a:gd name="connsiteY2" fmla="*/ 50661 h 1602413"/>
              <a:gd name="connsiteX3" fmla="*/ 1768014 w 1827887"/>
              <a:gd name="connsiteY3" fmla="*/ 828675 h 1602413"/>
              <a:gd name="connsiteX4" fmla="*/ 994606 w 1827887"/>
              <a:gd name="connsiteY4" fmla="*/ 1602080 h 1602413"/>
              <a:gd name="connsiteX5" fmla="*/ 128 w 1827887"/>
              <a:gd name="connsiteY5" fmla="*/ 754985 h 1602413"/>
              <a:gd name="connsiteX0" fmla="*/ 128 w 1828717"/>
              <a:gd name="connsiteY0" fmla="*/ 754985 h 1602413"/>
              <a:gd name="connsiteX1" fmla="*/ 939339 w 1828717"/>
              <a:gd name="connsiteY1" fmla="*/ 0 h 1602413"/>
              <a:gd name="connsiteX2" fmla="*/ 1827887 w 1828717"/>
              <a:gd name="connsiteY2" fmla="*/ 50661 h 1602413"/>
              <a:gd name="connsiteX3" fmla="*/ 1768014 w 1828717"/>
              <a:gd name="connsiteY3" fmla="*/ 828675 h 1602413"/>
              <a:gd name="connsiteX4" fmla="*/ 994606 w 1828717"/>
              <a:gd name="connsiteY4" fmla="*/ 1602080 h 1602413"/>
              <a:gd name="connsiteX5" fmla="*/ 128 w 1828717"/>
              <a:gd name="connsiteY5" fmla="*/ 754985 h 1602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717" h="1602413">
                <a:moveTo>
                  <a:pt x="128" y="754985"/>
                </a:moveTo>
                <a:cubicBezTo>
                  <a:pt x="-9083" y="487972"/>
                  <a:pt x="481674" y="0"/>
                  <a:pt x="939339" y="0"/>
                </a:cubicBezTo>
                <a:cubicBezTo>
                  <a:pt x="1235522" y="16887"/>
                  <a:pt x="1545521" y="75225"/>
                  <a:pt x="1827887" y="50661"/>
                </a:cubicBezTo>
                <a:cubicBezTo>
                  <a:pt x="1835565" y="309999"/>
                  <a:pt x="1787972" y="569337"/>
                  <a:pt x="1768014" y="828675"/>
                </a:cubicBezTo>
                <a:cubicBezTo>
                  <a:pt x="1768014" y="1286340"/>
                  <a:pt x="1289254" y="1614362"/>
                  <a:pt x="994606" y="1602080"/>
                </a:cubicBezTo>
                <a:cubicBezTo>
                  <a:pt x="699958" y="1589798"/>
                  <a:pt x="9339" y="1021998"/>
                  <a:pt x="128" y="754985"/>
                </a:cubicBezTo>
                <a:close/>
              </a:path>
            </a:pathLst>
          </a:custGeom>
          <a:pattFill prst="wdUpDiag">
            <a:fgClr>
              <a:srgbClr val="357879"/>
            </a:fgClr>
            <a:bgClr>
              <a:srgbClr val="363636"/>
            </a:bgClr>
          </a:pattFill>
          <a:ln cap="rnd">
            <a:solidFill>
              <a:schemeClr val="bg1"/>
            </a:solidFill>
            <a:miter lim="800000"/>
          </a:ln>
        </p:spPr>
        <p:txBody>
          <a:bodyPr anchor="ctr"/>
          <a:lstStyle/>
          <a:p>
            <a:endParaRPr lang="zh-CN" altLang="en-US"/>
          </a:p>
        </p:txBody>
      </p:sp>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3429196" y="889837"/>
            <a:ext cx="1632997"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研究目的</a:t>
            </a:r>
            <a:endParaRPr lang="zh-CN" altLang="en-US" sz="1600" b="1" dirty="0">
              <a:solidFill>
                <a:srgbClr val="FFFF99"/>
              </a:solidFill>
              <a:latin typeface="Segoe Script" panose="020B0504020000000003" pitchFamily="34" charset="0"/>
            </a:endParaRPr>
          </a:p>
        </p:txBody>
      </p:sp>
      <p:sp>
        <p:nvSpPr>
          <p:cNvPr id="11" name="TextBox 57"/>
          <p:cNvSpPr txBox="1">
            <a:spLocks noChangeArrowheads="1"/>
          </p:cNvSpPr>
          <p:nvPr/>
        </p:nvSpPr>
        <p:spPr bwMode="auto">
          <a:xfrm>
            <a:off x="4377560" y="2443740"/>
            <a:ext cx="26733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609600" hangingPunct="0"/>
            <a:r>
              <a:rPr lang="zh-TW" altLang="zh-TW" sz="16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統整房地合一稅</a:t>
            </a:r>
            <a:r>
              <a:rPr lang="en-US" altLang="zh-TW" sz="16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zh-TW" sz="16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及</a:t>
            </a:r>
            <a:r>
              <a:rPr lang="en-US" altLang="zh-TW" sz="16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6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稅法差異</a:t>
            </a:r>
          </a:p>
        </p:txBody>
      </p:sp>
      <p:sp>
        <p:nvSpPr>
          <p:cNvPr id="12" name="TextBox 57"/>
          <p:cNvSpPr txBox="1">
            <a:spLocks noChangeArrowheads="1"/>
          </p:cNvSpPr>
          <p:nvPr/>
        </p:nvSpPr>
        <p:spPr bwMode="auto">
          <a:xfrm>
            <a:off x="2712776" y="4336415"/>
            <a:ext cx="26733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609600" algn="just" hangingPunct="0"/>
            <a:r>
              <a:rPr lang="zh-TW"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了解房地合一稅實</a:t>
            </a:r>
            <a:br>
              <a:rPr lang="en-US"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br>
            <a:r>
              <a:rPr lang="zh-TW"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施及修法原因</a:t>
            </a:r>
          </a:p>
        </p:txBody>
      </p:sp>
      <p:sp>
        <p:nvSpPr>
          <p:cNvPr id="13" name="TextBox 57"/>
          <p:cNvSpPr txBox="1">
            <a:spLocks noChangeArrowheads="1"/>
          </p:cNvSpPr>
          <p:nvPr/>
        </p:nvSpPr>
        <p:spPr bwMode="auto">
          <a:xfrm>
            <a:off x="6485559" y="4336416"/>
            <a:ext cx="267335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TW"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分析房地合一稅</a:t>
            </a:r>
            <a:r>
              <a:rPr lang="en-US"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1.0</a:t>
            </a:r>
            <a:br>
              <a:rPr lang="en-US"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br>
            <a:r>
              <a:rPr lang="zh-TW"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及</a:t>
            </a:r>
            <a:r>
              <a:rPr lang="en-US"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2.0</a:t>
            </a:r>
            <a:r>
              <a:rPr lang="zh-TW"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帶來的影響</a:t>
            </a:r>
            <a:endParaRPr lang="en-US" altLang="zh-CN"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endParaRPr>
          </a:p>
        </p:txBody>
      </p:sp>
      <p:pic>
        <p:nvPicPr>
          <p:cNvPr id="29" name="图片 28"/>
          <p:cNvPicPr>
            <a:picLocks noChangeAspect="1"/>
          </p:cNvPicPr>
          <p:nvPr/>
        </p:nvPicPr>
        <p:blipFill>
          <a:blip r:embed="rId4"/>
          <a:stretch>
            <a:fillRect/>
          </a:stretch>
        </p:blipFill>
        <p:spPr>
          <a:xfrm rot="12268289">
            <a:off x="3442927" y="3123227"/>
            <a:ext cx="1748754" cy="123356"/>
          </a:xfrm>
          <a:prstGeom prst="rect">
            <a:avLst/>
          </a:prstGeom>
        </p:spPr>
      </p:pic>
      <p:pic>
        <p:nvPicPr>
          <p:cNvPr id="30" name="图片 29"/>
          <p:cNvPicPr>
            <a:picLocks noChangeAspect="1"/>
          </p:cNvPicPr>
          <p:nvPr/>
        </p:nvPicPr>
        <p:blipFill>
          <a:blip r:embed="rId4"/>
          <a:stretch>
            <a:fillRect/>
          </a:stretch>
        </p:blipFill>
        <p:spPr>
          <a:xfrm rot="20243772">
            <a:off x="6626053" y="3140940"/>
            <a:ext cx="1687646" cy="119045"/>
          </a:xfrm>
          <a:prstGeom prst="rect">
            <a:avLst/>
          </a:prstGeom>
        </p:spPr>
      </p:pic>
      <p:pic>
        <p:nvPicPr>
          <p:cNvPr id="31" name="图片 30"/>
          <p:cNvPicPr>
            <a:picLocks noChangeAspect="1"/>
          </p:cNvPicPr>
          <p:nvPr/>
        </p:nvPicPr>
        <p:blipFill>
          <a:blip r:embed="rId4"/>
          <a:stretch>
            <a:fillRect/>
          </a:stretch>
        </p:blipFill>
        <p:spPr>
          <a:xfrm rot="5400000">
            <a:off x="5109181" y="4927700"/>
            <a:ext cx="1587983" cy="112015"/>
          </a:xfrm>
          <a:prstGeom prst="rect">
            <a:avLst/>
          </a:prstGeom>
        </p:spPr>
      </p:pic>
    </p:spTree>
    <p:extLst>
      <p:ext uri="{BB962C8B-B14F-4D97-AF65-F5344CB8AC3E}">
        <p14:creationId xmlns:p14="http://schemas.microsoft.com/office/powerpoint/2010/main" val="3886159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菱形 7"/>
          <p:cNvSpPr/>
          <p:nvPr/>
        </p:nvSpPr>
        <p:spPr>
          <a:xfrm>
            <a:off x="4660597" y="5174144"/>
            <a:ext cx="2764404" cy="824390"/>
          </a:xfrm>
          <a:prstGeom prst="diamond">
            <a:avLst/>
          </a:prstGeom>
          <a:pattFill prst="wdUpDiag">
            <a:fgClr>
              <a:srgbClr val="0092C3"/>
            </a:fgClr>
            <a:bgClr>
              <a:srgbClr val="363636"/>
            </a:bgClr>
          </a:patt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2861703" y="920752"/>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600" b="1" dirty="0">
              <a:solidFill>
                <a:srgbClr val="FFFF99"/>
              </a:solidFill>
              <a:latin typeface="Segoe Script" panose="020B0504020000000003" pitchFamily="34" charset="0"/>
            </a:endParaRPr>
          </a:p>
        </p:txBody>
      </p:sp>
      <p:sp>
        <p:nvSpPr>
          <p:cNvPr id="5" name="菱形 4"/>
          <p:cNvSpPr/>
          <p:nvPr/>
        </p:nvSpPr>
        <p:spPr>
          <a:xfrm>
            <a:off x="4692232" y="4703392"/>
            <a:ext cx="2764404" cy="824390"/>
          </a:xfrm>
          <a:prstGeom prst="diamond">
            <a:avLst/>
          </a:prstGeom>
          <a:pattFill prst="wdUpDiag">
            <a:fgClr>
              <a:srgbClr val="0092C3"/>
            </a:fgClr>
            <a:bgClr>
              <a:srgbClr val="363636"/>
            </a:bgClr>
          </a:patt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菱形 5"/>
          <p:cNvSpPr/>
          <p:nvPr/>
        </p:nvSpPr>
        <p:spPr>
          <a:xfrm>
            <a:off x="4659256" y="4277491"/>
            <a:ext cx="2765745" cy="824389"/>
          </a:xfrm>
          <a:prstGeom prst="diamond">
            <a:avLst/>
          </a:prstGeom>
          <a:pattFill prst="wdUpDiag">
            <a:fgClr>
              <a:srgbClr val="0092C3"/>
            </a:fgClr>
            <a:bgClr>
              <a:srgbClr val="363636"/>
            </a:bgClr>
          </a:patt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菱形 6"/>
          <p:cNvSpPr/>
          <p:nvPr/>
        </p:nvSpPr>
        <p:spPr>
          <a:xfrm>
            <a:off x="4659257" y="3777626"/>
            <a:ext cx="2765746" cy="825629"/>
          </a:xfrm>
          <a:prstGeom prst="diamond">
            <a:avLst/>
          </a:prstGeom>
          <a:pattFill prst="wdUpDiag">
            <a:fgClr>
              <a:srgbClr val="0092C3"/>
            </a:fgClr>
            <a:bgClr>
              <a:srgbClr val="363636"/>
            </a:bgClr>
          </a:patt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9" name="组合 8"/>
          <p:cNvGrpSpPr>
            <a:grpSpLocks/>
          </p:cNvGrpSpPr>
          <p:nvPr/>
        </p:nvGrpSpPr>
        <p:grpSpPr bwMode="auto">
          <a:xfrm flipH="1" flipV="1">
            <a:off x="4095843" y="3830270"/>
            <a:ext cx="553500" cy="360889"/>
            <a:chOff x="3271234" y="2343955"/>
            <a:chExt cx="965915" cy="386367"/>
          </a:xfrm>
        </p:grpSpPr>
        <p:cxnSp>
          <p:nvCxnSpPr>
            <p:cNvPr id="10" name="直接连接符 9"/>
            <p:cNvCxnSpPr/>
            <p:nvPr/>
          </p:nvCxnSpPr>
          <p:spPr>
            <a:xfrm flipH="1">
              <a:off x="3760154" y="2730322"/>
              <a:ext cx="47699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3773783" y="2343955"/>
              <a:ext cx="0" cy="3863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3271234" y="2343955"/>
              <a:ext cx="4889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a:grpSpLocks/>
          </p:cNvGrpSpPr>
          <p:nvPr/>
        </p:nvGrpSpPr>
        <p:grpSpPr bwMode="auto">
          <a:xfrm flipH="1">
            <a:off x="4068849" y="4687844"/>
            <a:ext cx="554476" cy="386136"/>
            <a:chOff x="3271234" y="2343955"/>
            <a:chExt cx="965915" cy="386367"/>
          </a:xfrm>
        </p:grpSpPr>
        <p:cxnSp>
          <p:nvCxnSpPr>
            <p:cNvPr id="14" name="直接连接符 13"/>
            <p:cNvCxnSpPr/>
            <p:nvPr/>
          </p:nvCxnSpPr>
          <p:spPr>
            <a:xfrm flipH="1">
              <a:off x="3760994" y="2730322"/>
              <a:ext cx="47615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V="1">
              <a:off x="3772898" y="2343955"/>
              <a:ext cx="0" cy="3863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3271234" y="2343955"/>
              <a:ext cx="4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7" name="组合 16"/>
          <p:cNvGrpSpPr>
            <a:grpSpLocks/>
          </p:cNvGrpSpPr>
          <p:nvPr/>
        </p:nvGrpSpPr>
        <p:grpSpPr bwMode="auto">
          <a:xfrm flipV="1">
            <a:off x="7457390" y="3448226"/>
            <a:ext cx="734277" cy="360889"/>
            <a:chOff x="3271234" y="2343955"/>
            <a:chExt cx="965915" cy="386367"/>
          </a:xfrm>
        </p:grpSpPr>
        <p:cxnSp>
          <p:nvCxnSpPr>
            <p:cNvPr id="18" name="直接连接符 17"/>
            <p:cNvCxnSpPr/>
            <p:nvPr/>
          </p:nvCxnSpPr>
          <p:spPr>
            <a:xfrm flipH="1">
              <a:off x="3760154" y="2730322"/>
              <a:ext cx="47699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flipV="1">
              <a:off x="3773783" y="2343955"/>
              <a:ext cx="0" cy="3863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flipH="1">
              <a:off x="3271234" y="2343955"/>
              <a:ext cx="48892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1" name="组合 20"/>
          <p:cNvGrpSpPr>
            <a:grpSpLocks/>
          </p:cNvGrpSpPr>
          <p:nvPr/>
        </p:nvGrpSpPr>
        <p:grpSpPr bwMode="auto">
          <a:xfrm flipH="1">
            <a:off x="7459926" y="4734031"/>
            <a:ext cx="554476" cy="386136"/>
            <a:chOff x="3271234" y="2343955"/>
            <a:chExt cx="965915" cy="386367"/>
          </a:xfrm>
        </p:grpSpPr>
        <p:cxnSp>
          <p:nvCxnSpPr>
            <p:cNvPr id="22" name="直接连接符 21"/>
            <p:cNvCxnSpPr/>
            <p:nvPr/>
          </p:nvCxnSpPr>
          <p:spPr>
            <a:xfrm flipH="1">
              <a:off x="3760994" y="2730322"/>
              <a:ext cx="47615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3772898" y="2343955"/>
              <a:ext cx="0" cy="3863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3271234" y="2343955"/>
              <a:ext cx="4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35" name="圆角矩形 34"/>
          <p:cNvSpPr/>
          <p:nvPr/>
        </p:nvSpPr>
        <p:spPr bwMode="auto">
          <a:xfrm>
            <a:off x="2606500" y="3548274"/>
            <a:ext cx="1472782" cy="536132"/>
          </a:xfrm>
          <a:prstGeom prst="roundRect">
            <a:avLst>
              <a:gd name="adj" fmla="val 3794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7" name="文本框 28"/>
          <p:cNvSpPr txBox="1">
            <a:spLocks noChangeArrowheads="1"/>
          </p:cNvSpPr>
          <p:nvPr/>
        </p:nvSpPr>
        <p:spPr bwMode="auto">
          <a:xfrm>
            <a:off x="8210521" y="5722685"/>
            <a:ext cx="167195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r>
              <a:rPr lang="zh-TW" altLang="zh-TW" b="1" dirty="0">
                <a:solidFill>
                  <a:srgbClr val="0092C3"/>
                </a:solidFill>
              </a:rPr>
              <a:t>稅率比較</a:t>
            </a:r>
          </a:p>
        </p:txBody>
      </p:sp>
      <p:sp>
        <p:nvSpPr>
          <p:cNvPr id="38" name="菱形 37">
            <a:extLst>
              <a:ext uri="{FF2B5EF4-FFF2-40B4-BE49-F238E27FC236}">
                <a16:creationId xmlns:a16="http://schemas.microsoft.com/office/drawing/2014/main" id="{C1CEB518-4A0C-443C-9897-D2B2F446CA01}"/>
              </a:ext>
            </a:extLst>
          </p:cNvPr>
          <p:cNvSpPr/>
          <p:nvPr/>
        </p:nvSpPr>
        <p:spPr>
          <a:xfrm>
            <a:off x="4692380" y="3399670"/>
            <a:ext cx="2764404" cy="824390"/>
          </a:xfrm>
          <a:prstGeom prst="diamond">
            <a:avLst/>
          </a:prstGeom>
          <a:pattFill prst="wdUpDiag">
            <a:fgClr>
              <a:srgbClr val="0092C3"/>
            </a:fgClr>
            <a:bgClr>
              <a:srgbClr val="363636"/>
            </a:bgClr>
          </a:patt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39" name="圆角矩形 25">
            <a:extLst>
              <a:ext uri="{FF2B5EF4-FFF2-40B4-BE49-F238E27FC236}">
                <a16:creationId xmlns:a16="http://schemas.microsoft.com/office/drawing/2014/main" id="{97905214-CABF-4FDB-BF4B-36557F222BB4}"/>
              </a:ext>
            </a:extLst>
          </p:cNvPr>
          <p:cNvSpPr/>
          <p:nvPr/>
        </p:nvSpPr>
        <p:spPr bwMode="auto">
          <a:xfrm>
            <a:off x="3077397" y="1792379"/>
            <a:ext cx="6155764" cy="1385316"/>
          </a:xfrm>
          <a:prstGeom prst="roundRect">
            <a:avLst>
              <a:gd name="adj" fmla="val 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0" name="文字方塊 39">
            <a:extLst>
              <a:ext uri="{FF2B5EF4-FFF2-40B4-BE49-F238E27FC236}">
                <a16:creationId xmlns:a16="http://schemas.microsoft.com/office/drawing/2014/main" id="{D09019FB-082D-4432-AE53-D12C9549BA55}"/>
              </a:ext>
            </a:extLst>
          </p:cNvPr>
          <p:cNvSpPr txBox="1"/>
          <p:nvPr/>
        </p:nvSpPr>
        <p:spPr>
          <a:xfrm>
            <a:off x="2861703" y="1827294"/>
            <a:ext cx="6243101" cy="1477328"/>
          </a:xfrm>
          <a:prstGeom prst="rect">
            <a:avLst/>
          </a:prstGeom>
          <a:noFill/>
        </p:spPr>
        <p:txBody>
          <a:bodyPr wrap="square">
            <a:spAutoFit/>
          </a:bodyPr>
          <a:lstStyle/>
          <a:p>
            <a:pPr marL="609600" algn="just" hangingPunct="0"/>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每一個被成立的稅法背後都有其一定的原因及帶來的影響，在進行深入學習探究之前，我們應先了解並熟悉其最基本的定義與來歷才能有效地展開之後的研究與分析，首先，將會先介紹房地合一稅的基本資訊。</a:t>
            </a:r>
          </a:p>
          <a:p>
            <a:pPr marL="609600" algn="just" hangingPunct="0"/>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 </a:t>
            </a:r>
            <a:endPar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43" name="圆角矩形 34">
            <a:extLst>
              <a:ext uri="{FF2B5EF4-FFF2-40B4-BE49-F238E27FC236}">
                <a16:creationId xmlns:a16="http://schemas.microsoft.com/office/drawing/2014/main" id="{25FE9513-DB40-4814-894F-A4D69682AFB6}"/>
              </a:ext>
            </a:extLst>
          </p:cNvPr>
          <p:cNvSpPr/>
          <p:nvPr/>
        </p:nvSpPr>
        <p:spPr bwMode="auto">
          <a:xfrm>
            <a:off x="8191667" y="3272983"/>
            <a:ext cx="1472782" cy="536132"/>
          </a:xfrm>
          <a:prstGeom prst="roundRect">
            <a:avLst>
              <a:gd name="adj" fmla="val 3794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5" name="文字方塊 44">
            <a:extLst>
              <a:ext uri="{FF2B5EF4-FFF2-40B4-BE49-F238E27FC236}">
                <a16:creationId xmlns:a16="http://schemas.microsoft.com/office/drawing/2014/main" id="{FB19D731-8187-42E9-B6A7-0B04750EF6F1}"/>
              </a:ext>
            </a:extLst>
          </p:cNvPr>
          <p:cNvSpPr txBox="1"/>
          <p:nvPr/>
        </p:nvSpPr>
        <p:spPr>
          <a:xfrm>
            <a:off x="8561673" y="3362602"/>
            <a:ext cx="894708" cy="369332"/>
          </a:xfrm>
          <a:prstGeom prst="rect">
            <a:avLst/>
          </a:prstGeom>
          <a:noFill/>
        </p:spPr>
        <p:txBody>
          <a:bodyPr wrap="square">
            <a:spAutoFit/>
          </a:bodyPr>
          <a:lstStyle/>
          <a:p>
            <a:r>
              <a:rPr lang="zh-TW" altLang="zh-TW" b="1" dirty="0">
                <a:solidFill>
                  <a:srgbClr val="0092C3"/>
                </a:solidFill>
              </a:rPr>
              <a:t>定義</a:t>
            </a:r>
          </a:p>
        </p:txBody>
      </p:sp>
      <p:sp>
        <p:nvSpPr>
          <p:cNvPr id="47" name="文字方塊 46">
            <a:extLst>
              <a:ext uri="{FF2B5EF4-FFF2-40B4-BE49-F238E27FC236}">
                <a16:creationId xmlns:a16="http://schemas.microsoft.com/office/drawing/2014/main" id="{F4CE11A7-2800-4092-BD63-8DC93375C04B}"/>
              </a:ext>
            </a:extLst>
          </p:cNvPr>
          <p:cNvSpPr txBox="1"/>
          <p:nvPr/>
        </p:nvSpPr>
        <p:spPr>
          <a:xfrm>
            <a:off x="2236350" y="3624450"/>
            <a:ext cx="1815185" cy="369332"/>
          </a:xfrm>
          <a:prstGeom prst="rect">
            <a:avLst/>
          </a:prstGeom>
          <a:noFill/>
        </p:spPr>
        <p:txBody>
          <a:bodyPr wrap="square">
            <a:spAutoFit/>
          </a:bodyPr>
          <a:lstStyle/>
          <a:p>
            <a:pPr marL="304800" indent="304800" algn="just" hangingPunct="0"/>
            <a:r>
              <a:rPr lang="zh-TW" altLang="zh-TW" b="1" dirty="0">
                <a:solidFill>
                  <a:srgbClr val="0092C3"/>
                </a:solidFill>
              </a:rPr>
              <a:t>實施日期</a:t>
            </a:r>
          </a:p>
        </p:txBody>
      </p:sp>
      <p:sp>
        <p:nvSpPr>
          <p:cNvPr id="48" name="圆角矩形 34">
            <a:extLst>
              <a:ext uri="{FF2B5EF4-FFF2-40B4-BE49-F238E27FC236}">
                <a16:creationId xmlns:a16="http://schemas.microsoft.com/office/drawing/2014/main" id="{83CDD334-33B2-4CBE-BAC9-38088B764EA5}"/>
              </a:ext>
            </a:extLst>
          </p:cNvPr>
          <p:cNvSpPr/>
          <p:nvPr/>
        </p:nvSpPr>
        <p:spPr bwMode="auto">
          <a:xfrm>
            <a:off x="2597073" y="4829595"/>
            <a:ext cx="1472782" cy="536132"/>
          </a:xfrm>
          <a:prstGeom prst="roundRect">
            <a:avLst>
              <a:gd name="adj" fmla="val 3794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0" name="文字方塊 49">
            <a:extLst>
              <a:ext uri="{FF2B5EF4-FFF2-40B4-BE49-F238E27FC236}">
                <a16:creationId xmlns:a16="http://schemas.microsoft.com/office/drawing/2014/main" id="{EA4F78FB-D3B7-4F16-95F9-92ADF8A5E9E4}"/>
              </a:ext>
            </a:extLst>
          </p:cNvPr>
          <p:cNvSpPr txBox="1"/>
          <p:nvPr/>
        </p:nvSpPr>
        <p:spPr>
          <a:xfrm>
            <a:off x="2778998" y="4906045"/>
            <a:ext cx="1239277" cy="369332"/>
          </a:xfrm>
          <a:prstGeom prst="rect">
            <a:avLst/>
          </a:prstGeom>
          <a:noFill/>
        </p:spPr>
        <p:txBody>
          <a:bodyPr wrap="square">
            <a:spAutoFit/>
          </a:bodyPr>
          <a:lstStyle/>
          <a:p>
            <a:r>
              <a:rPr lang="zh-TW" altLang="zh-TW" b="1" dirty="0">
                <a:solidFill>
                  <a:srgbClr val="0092C3"/>
                </a:solidFill>
              </a:rPr>
              <a:t>適用資格</a:t>
            </a:r>
          </a:p>
        </p:txBody>
      </p:sp>
      <p:sp>
        <p:nvSpPr>
          <p:cNvPr id="53" name="圆角矩形 34">
            <a:extLst>
              <a:ext uri="{FF2B5EF4-FFF2-40B4-BE49-F238E27FC236}">
                <a16:creationId xmlns:a16="http://schemas.microsoft.com/office/drawing/2014/main" id="{1872E8E1-C494-438C-8F2A-82DCA3354B5D}"/>
              </a:ext>
            </a:extLst>
          </p:cNvPr>
          <p:cNvSpPr/>
          <p:nvPr/>
        </p:nvSpPr>
        <p:spPr bwMode="auto">
          <a:xfrm>
            <a:off x="8021234" y="4456400"/>
            <a:ext cx="1472782" cy="536132"/>
          </a:xfrm>
          <a:prstGeom prst="roundRect">
            <a:avLst>
              <a:gd name="adj" fmla="val 3794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4" name="圆角矩形 34">
            <a:extLst>
              <a:ext uri="{FF2B5EF4-FFF2-40B4-BE49-F238E27FC236}">
                <a16:creationId xmlns:a16="http://schemas.microsoft.com/office/drawing/2014/main" id="{EB5C0813-EF59-4D8E-9184-5F7A72B7D293}"/>
              </a:ext>
            </a:extLst>
          </p:cNvPr>
          <p:cNvSpPr/>
          <p:nvPr/>
        </p:nvSpPr>
        <p:spPr bwMode="auto">
          <a:xfrm>
            <a:off x="8021234" y="5639285"/>
            <a:ext cx="1472782" cy="536132"/>
          </a:xfrm>
          <a:prstGeom prst="roundRect">
            <a:avLst>
              <a:gd name="adj" fmla="val 37943"/>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57" name="文字方塊 56">
            <a:extLst>
              <a:ext uri="{FF2B5EF4-FFF2-40B4-BE49-F238E27FC236}">
                <a16:creationId xmlns:a16="http://schemas.microsoft.com/office/drawing/2014/main" id="{98792CDD-F42E-46F6-9004-B7169BFA5EA6}"/>
              </a:ext>
            </a:extLst>
          </p:cNvPr>
          <p:cNvSpPr txBox="1"/>
          <p:nvPr/>
        </p:nvSpPr>
        <p:spPr>
          <a:xfrm>
            <a:off x="8242833" y="4548340"/>
            <a:ext cx="1140869" cy="369332"/>
          </a:xfrm>
          <a:prstGeom prst="rect">
            <a:avLst/>
          </a:prstGeom>
          <a:noFill/>
        </p:spPr>
        <p:txBody>
          <a:bodyPr wrap="square">
            <a:spAutoFit/>
          </a:bodyPr>
          <a:lstStyle/>
          <a:p>
            <a:r>
              <a:rPr lang="zh-TW" altLang="zh-TW" b="1" dirty="0">
                <a:solidFill>
                  <a:srgbClr val="0092C3"/>
                </a:solidFill>
              </a:rPr>
              <a:t>計算方法</a:t>
            </a:r>
          </a:p>
        </p:txBody>
      </p:sp>
      <p:grpSp>
        <p:nvGrpSpPr>
          <p:cNvPr id="58" name="组合 20">
            <a:extLst>
              <a:ext uri="{FF2B5EF4-FFF2-40B4-BE49-F238E27FC236}">
                <a16:creationId xmlns:a16="http://schemas.microsoft.com/office/drawing/2014/main" id="{19C3DB76-36E3-4B85-9A6A-A0F9135C3DEA}"/>
              </a:ext>
            </a:extLst>
          </p:cNvPr>
          <p:cNvGrpSpPr>
            <a:grpSpLocks/>
          </p:cNvGrpSpPr>
          <p:nvPr/>
        </p:nvGrpSpPr>
        <p:grpSpPr bwMode="auto">
          <a:xfrm>
            <a:off x="7462937" y="5584030"/>
            <a:ext cx="554476" cy="386136"/>
            <a:chOff x="3271234" y="2343955"/>
            <a:chExt cx="965915" cy="386367"/>
          </a:xfrm>
        </p:grpSpPr>
        <p:cxnSp>
          <p:nvCxnSpPr>
            <p:cNvPr id="59" name="直接连接符 21">
              <a:extLst>
                <a:ext uri="{FF2B5EF4-FFF2-40B4-BE49-F238E27FC236}">
                  <a16:creationId xmlns:a16="http://schemas.microsoft.com/office/drawing/2014/main" id="{CD8E817B-1BD4-4A42-A9D1-430D76C3A272}"/>
                </a:ext>
              </a:extLst>
            </p:cNvPr>
            <p:cNvCxnSpPr/>
            <p:nvPr/>
          </p:nvCxnSpPr>
          <p:spPr>
            <a:xfrm flipH="1">
              <a:off x="3760994" y="2730322"/>
              <a:ext cx="47615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0" name="直接连接符 22">
              <a:extLst>
                <a:ext uri="{FF2B5EF4-FFF2-40B4-BE49-F238E27FC236}">
                  <a16:creationId xmlns:a16="http://schemas.microsoft.com/office/drawing/2014/main" id="{19318F2A-73CD-4114-957B-DE9710DE4FBD}"/>
                </a:ext>
              </a:extLst>
            </p:cNvPr>
            <p:cNvCxnSpPr/>
            <p:nvPr/>
          </p:nvCxnSpPr>
          <p:spPr>
            <a:xfrm flipV="1">
              <a:off x="3772898" y="2343955"/>
              <a:ext cx="0" cy="38636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直接连接符 23">
              <a:extLst>
                <a:ext uri="{FF2B5EF4-FFF2-40B4-BE49-F238E27FC236}">
                  <a16:creationId xmlns:a16="http://schemas.microsoft.com/office/drawing/2014/main" id="{3A2FFDC7-3A69-4F55-A872-B4CB33334A6F}"/>
                </a:ext>
              </a:extLst>
            </p:cNvPr>
            <p:cNvCxnSpPr/>
            <p:nvPr/>
          </p:nvCxnSpPr>
          <p:spPr>
            <a:xfrm flipH="1">
              <a:off x="3271234" y="2343955"/>
              <a:ext cx="4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13179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2861703" y="920752"/>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600" b="1" dirty="0">
              <a:solidFill>
                <a:srgbClr val="FFFF99"/>
              </a:solidFill>
              <a:latin typeface="Segoe Script" panose="020B0504020000000003" pitchFamily="34" charset="0"/>
            </a:endParaRPr>
          </a:p>
        </p:txBody>
      </p:sp>
      <p:sp>
        <p:nvSpPr>
          <p:cNvPr id="39" name="圆角矩形 25">
            <a:extLst>
              <a:ext uri="{FF2B5EF4-FFF2-40B4-BE49-F238E27FC236}">
                <a16:creationId xmlns:a16="http://schemas.microsoft.com/office/drawing/2014/main" id="{97905214-CABF-4FDB-BF4B-36557F222BB4}"/>
              </a:ext>
            </a:extLst>
          </p:cNvPr>
          <p:cNvSpPr/>
          <p:nvPr/>
        </p:nvSpPr>
        <p:spPr bwMode="auto">
          <a:xfrm>
            <a:off x="3530084" y="1997288"/>
            <a:ext cx="7009083" cy="1385316"/>
          </a:xfrm>
          <a:prstGeom prst="roundRect">
            <a:avLst>
              <a:gd name="adj" fmla="val 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62" name="任意多边形 19">
            <a:extLst>
              <a:ext uri="{FF2B5EF4-FFF2-40B4-BE49-F238E27FC236}">
                <a16:creationId xmlns:a16="http://schemas.microsoft.com/office/drawing/2014/main" id="{2FCB967C-737E-4A89-AC17-D09928712DAA}"/>
              </a:ext>
            </a:extLst>
          </p:cNvPr>
          <p:cNvSpPr>
            <a:spLocks noChangeArrowheads="1"/>
          </p:cNvSpPr>
          <p:nvPr/>
        </p:nvSpPr>
        <p:spPr bwMode="auto">
          <a:xfrm>
            <a:off x="1993172" y="1943212"/>
            <a:ext cx="1009654" cy="69821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44" name="文字方塊 43">
            <a:extLst>
              <a:ext uri="{FF2B5EF4-FFF2-40B4-BE49-F238E27FC236}">
                <a16:creationId xmlns:a16="http://schemas.microsoft.com/office/drawing/2014/main" id="{9840468C-24FC-41FE-B779-8AF5451B843B}"/>
              </a:ext>
            </a:extLst>
          </p:cNvPr>
          <p:cNvSpPr txBox="1"/>
          <p:nvPr/>
        </p:nvSpPr>
        <p:spPr>
          <a:xfrm>
            <a:off x="2112848" y="2074264"/>
            <a:ext cx="1165585" cy="461665"/>
          </a:xfrm>
          <a:prstGeom prst="rect">
            <a:avLst/>
          </a:prstGeom>
          <a:noFill/>
        </p:spPr>
        <p:txBody>
          <a:bodyPr wrap="square">
            <a:spAutoFit/>
          </a:bodyPr>
          <a:lstStyle/>
          <a:p>
            <a:r>
              <a:rPr lang="zh-TW" altLang="zh-TW" sz="2400" b="1" dirty="0">
                <a:solidFill>
                  <a:srgbClr val="2582C6"/>
                </a:solidFill>
              </a:rPr>
              <a:t>定義</a:t>
            </a:r>
          </a:p>
        </p:txBody>
      </p:sp>
      <p:sp>
        <p:nvSpPr>
          <p:cNvPr id="46" name="任意多边形 19">
            <a:extLst>
              <a:ext uri="{FF2B5EF4-FFF2-40B4-BE49-F238E27FC236}">
                <a16:creationId xmlns:a16="http://schemas.microsoft.com/office/drawing/2014/main" id="{D35FEC8B-CD60-410C-9E76-A509E3A81F4A}"/>
              </a:ext>
            </a:extLst>
          </p:cNvPr>
          <p:cNvSpPr>
            <a:spLocks noChangeArrowheads="1"/>
          </p:cNvSpPr>
          <p:nvPr/>
        </p:nvSpPr>
        <p:spPr bwMode="auto">
          <a:xfrm>
            <a:off x="1933079" y="4091079"/>
            <a:ext cx="1092924" cy="92740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49" name="文字方塊 48">
            <a:extLst>
              <a:ext uri="{FF2B5EF4-FFF2-40B4-BE49-F238E27FC236}">
                <a16:creationId xmlns:a16="http://schemas.microsoft.com/office/drawing/2014/main" id="{5D681E36-C9D5-4A66-8EE0-8C5B02BF4F6B}"/>
              </a:ext>
            </a:extLst>
          </p:cNvPr>
          <p:cNvSpPr txBox="1"/>
          <p:nvPr/>
        </p:nvSpPr>
        <p:spPr>
          <a:xfrm>
            <a:off x="1900475" y="4354727"/>
            <a:ext cx="1446040" cy="400110"/>
          </a:xfrm>
          <a:prstGeom prst="rect">
            <a:avLst/>
          </a:prstGeom>
          <a:noFill/>
        </p:spPr>
        <p:txBody>
          <a:bodyPr wrap="square">
            <a:spAutoFit/>
          </a:bodyPr>
          <a:lstStyle/>
          <a:p>
            <a:r>
              <a:rPr lang="zh-TW" altLang="en-US" sz="2000" b="1" dirty="0">
                <a:solidFill>
                  <a:srgbClr val="2582C6"/>
                </a:solidFill>
              </a:rPr>
              <a:t>實施日期</a:t>
            </a:r>
            <a:endParaRPr lang="zh-TW" altLang="zh-TW" sz="2000" b="1" dirty="0">
              <a:solidFill>
                <a:srgbClr val="2582C6"/>
              </a:solidFill>
            </a:endParaRPr>
          </a:p>
        </p:txBody>
      </p:sp>
      <p:sp>
        <p:nvSpPr>
          <p:cNvPr id="51" name="文字方塊 50">
            <a:extLst>
              <a:ext uri="{FF2B5EF4-FFF2-40B4-BE49-F238E27FC236}">
                <a16:creationId xmlns:a16="http://schemas.microsoft.com/office/drawing/2014/main" id="{A6354274-BC2A-418C-92A0-8357709B7714}"/>
              </a:ext>
            </a:extLst>
          </p:cNvPr>
          <p:cNvSpPr txBox="1"/>
          <p:nvPr/>
        </p:nvSpPr>
        <p:spPr>
          <a:xfrm>
            <a:off x="3611644" y="2079766"/>
            <a:ext cx="6360736" cy="1200329"/>
          </a:xfrm>
          <a:prstGeom prst="rect">
            <a:avLst/>
          </a:prstGeom>
          <a:noFill/>
        </p:spPr>
        <p:txBody>
          <a:bodyPr wrap="square">
            <a:spAutoFit/>
          </a:bodyPr>
          <a:lstStyle/>
          <a:p>
            <a:pPr marL="914400" hangingPunct="0"/>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房地合一稅又稱房地合一課徵所得稅，指將「房屋」及「土地」以合併後的實際總價格扣除包含實際取得成本，就餘額部分課徵所得稅。</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呂國瑋，</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2021)</a:t>
            </a:r>
            <a:endPar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p>
            <a:pPr marL="914400" algn="just" hangingPunct="0"/>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使房地交易所得按實價課稅，達到租稅公平。</a:t>
            </a:r>
            <a:endParaRPr lang="zh-TW" altLang="en-US" dirty="0">
              <a:solidFill>
                <a:schemeClr val="bg1"/>
              </a:solidFill>
            </a:endParaRPr>
          </a:p>
        </p:txBody>
      </p:sp>
      <p:sp>
        <p:nvSpPr>
          <p:cNvPr id="52" name="文字方塊 51">
            <a:extLst>
              <a:ext uri="{FF2B5EF4-FFF2-40B4-BE49-F238E27FC236}">
                <a16:creationId xmlns:a16="http://schemas.microsoft.com/office/drawing/2014/main" id="{062723EA-65D6-4B1E-9031-DB9885F45685}"/>
              </a:ext>
            </a:extLst>
          </p:cNvPr>
          <p:cNvSpPr txBox="1"/>
          <p:nvPr/>
        </p:nvSpPr>
        <p:spPr>
          <a:xfrm>
            <a:off x="4329260" y="4091079"/>
            <a:ext cx="6094428" cy="1415772"/>
          </a:xfrm>
          <a:prstGeom prst="rect">
            <a:avLst/>
          </a:prstGeom>
          <a:noFill/>
        </p:spPr>
        <p:txBody>
          <a:bodyPr wrap="square">
            <a:spAutoFit/>
          </a:bodyPr>
          <a:lstStyle/>
          <a:p>
            <a:pPr lvl="0" algn="just" hangingPunct="0"/>
            <a:r>
              <a:rPr lang="zh-TW" altLang="zh-TW" sz="18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房地合一稅</a:t>
            </a:r>
            <a:r>
              <a:rPr lang="en-US" altLang="zh-TW" sz="18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en-US" b="1"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  </a:t>
            </a:r>
            <a:endParaRPr lang="en-US" altLang="zh-TW" b="1" kern="100" dirty="0">
              <a:solidFill>
                <a:schemeClr val="bg1"/>
              </a:solidFill>
              <a:latin typeface="標楷體" panose="03000509000000000000" pitchFamily="65" charset="-120"/>
              <a:ea typeface="標楷體" panose="03000509000000000000" pitchFamily="65" charset="-120"/>
              <a:cs typeface="Mangal" panose="02040503050203030202" pitchFamily="18" charset="0"/>
            </a:endParaRPr>
          </a:p>
          <a:p>
            <a:pPr lvl="0" algn="just" hangingPunct="0">
              <a:lnSpc>
                <a:spcPts val="2000"/>
              </a:lnSpc>
            </a:pP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於民國</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104</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年</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6</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月</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24</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日公布；於民國</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105</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年</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月</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日起實施</a:t>
            </a:r>
          </a:p>
          <a:p>
            <a:pPr marL="914400" indent="228600" algn="just" hangingPunct="0">
              <a:lnSpc>
                <a:spcPts val="2000"/>
              </a:lnSpc>
            </a:pP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 </a:t>
            </a:r>
            <a:endPar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endParaRPr>
          </a:p>
          <a:p>
            <a:pPr lvl="0" algn="just" hangingPunct="0">
              <a:lnSpc>
                <a:spcPts val="2000"/>
              </a:lnSpc>
            </a:pPr>
            <a:r>
              <a:rPr lang="zh-TW" altLang="zh-TW" sz="18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房地合一稅</a:t>
            </a:r>
            <a:r>
              <a:rPr lang="en-US" altLang="zh-TW" sz="18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endParaRPr lang="en-US" altLang="zh-TW" b="1" kern="100" dirty="0">
              <a:solidFill>
                <a:schemeClr val="bg1"/>
              </a:solidFill>
              <a:latin typeface="標楷體" panose="03000509000000000000" pitchFamily="65" charset="-120"/>
              <a:ea typeface="標楷體" panose="03000509000000000000" pitchFamily="65" charset="-120"/>
              <a:cs typeface="Mangal" panose="02040503050203030202" pitchFamily="18" charset="0"/>
            </a:endParaRPr>
          </a:p>
          <a:p>
            <a:pPr lvl="0" algn="just" hangingPunct="0"/>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於民國</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110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年</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4</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月</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28</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日公布；於民國</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110</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年</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7</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月</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日起實施</a:t>
            </a:r>
          </a:p>
        </p:txBody>
      </p:sp>
      <p:sp>
        <p:nvSpPr>
          <p:cNvPr id="55" name="圆角矩形 25">
            <a:extLst>
              <a:ext uri="{FF2B5EF4-FFF2-40B4-BE49-F238E27FC236}">
                <a16:creationId xmlns:a16="http://schemas.microsoft.com/office/drawing/2014/main" id="{864B9D48-39B3-4FA7-9FC5-882EE338D282}"/>
              </a:ext>
            </a:extLst>
          </p:cNvPr>
          <p:cNvSpPr/>
          <p:nvPr/>
        </p:nvSpPr>
        <p:spPr bwMode="auto">
          <a:xfrm>
            <a:off x="3530084" y="4094982"/>
            <a:ext cx="7009083" cy="1385316"/>
          </a:xfrm>
          <a:prstGeom prst="roundRect">
            <a:avLst>
              <a:gd name="adj" fmla="val 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Tree>
    <p:extLst>
      <p:ext uri="{BB962C8B-B14F-4D97-AF65-F5344CB8AC3E}">
        <p14:creationId xmlns:p14="http://schemas.microsoft.com/office/powerpoint/2010/main" val="2843301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2861703" y="920752"/>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600" b="1" dirty="0">
              <a:solidFill>
                <a:srgbClr val="FFFF99"/>
              </a:solidFill>
              <a:latin typeface="Segoe Script" panose="020B0504020000000003" pitchFamily="34" charset="0"/>
            </a:endParaRPr>
          </a:p>
        </p:txBody>
      </p:sp>
      <p:sp>
        <p:nvSpPr>
          <p:cNvPr id="44" name="文字方塊 43">
            <a:extLst>
              <a:ext uri="{FF2B5EF4-FFF2-40B4-BE49-F238E27FC236}">
                <a16:creationId xmlns:a16="http://schemas.microsoft.com/office/drawing/2014/main" id="{9840468C-24FC-41FE-B779-8AF5451B843B}"/>
              </a:ext>
            </a:extLst>
          </p:cNvPr>
          <p:cNvSpPr txBox="1"/>
          <p:nvPr/>
        </p:nvSpPr>
        <p:spPr>
          <a:xfrm>
            <a:off x="2255147" y="5424446"/>
            <a:ext cx="2340933" cy="338554"/>
          </a:xfrm>
          <a:prstGeom prst="rect">
            <a:avLst/>
          </a:prstGeom>
          <a:noFill/>
        </p:spPr>
        <p:txBody>
          <a:bodyPr wrap="square">
            <a:spAutoFit/>
          </a:bodyPr>
          <a:lstStyle/>
          <a:p>
            <a:pPr marL="304800" indent="304800" algn="just" hangingPunct="0"/>
            <a:r>
              <a:rPr lang="zh-TW" altLang="en-US" sz="1600" b="1" dirty="0">
                <a:solidFill>
                  <a:schemeClr val="bg1"/>
                </a:solidFill>
              </a:rPr>
              <a:t>表一</a:t>
            </a:r>
            <a:r>
              <a:rPr kumimoji="1" lang="en-US" altLang="zh-TW" sz="1400" dirty="0">
                <a:solidFill>
                  <a:schemeClr val="bg1"/>
                </a:solidFill>
                <a:latin typeface="Segoe Script" panose="020B0504020000000003" pitchFamily="34" charset="0"/>
              </a:rPr>
              <a:t>(1.0)</a:t>
            </a:r>
            <a:endParaRPr kumimoji="1" lang="zh-TW" altLang="zh-TW" sz="1200" dirty="0">
              <a:solidFill>
                <a:schemeClr val="bg1"/>
              </a:solidFill>
              <a:latin typeface="Segoe Script" panose="020B0504020000000003" pitchFamily="34" charset="0"/>
            </a:endParaRPr>
          </a:p>
        </p:txBody>
      </p:sp>
      <p:sp>
        <p:nvSpPr>
          <p:cNvPr id="55" name="圆角矩形 25">
            <a:extLst>
              <a:ext uri="{FF2B5EF4-FFF2-40B4-BE49-F238E27FC236}">
                <a16:creationId xmlns:a16="http://schemas.microsoft.com/office/drawing/2014/main" id="{864B9D48-39B3-4FA7-9FC5-882EE338D282}"/>
              </a:ext>
            </a:extLst>
          </p:cNvPr>
          <p:cNvSpPr/>
          <p:nvPr/>
        </p:nvSpPr>
        <p:spPr bwMode="auto">
          <a:xfrm>
            <a:off x="3526315" y="1798870"/>
            <a:ext cx="6991430" cy="1036819"/>
          </a:xfrm>
          <a:prstGeom prst="roundRect">
            <a:avLst>
              <a:gd name="adj" fmla="val 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14" name="文字方塊 13">
            <a:extLst>
              <a:ext uri="{FF2B5EF4-FFF2-40B4-BE49-F238E27FC236}">
                <a16:creationId xmlns:a16="http://schemas.microsoft.com/office/drawing/2014/main" id="{9895256D-6E4D-44F3-BE73-89E1193D8577}"/>
              </a:ext>
            </a:extLst>
          </p:cNvPr>
          <p:cNvSpPr txBox="1"/>
          <p:nvPr/>
        </p:nvSpPr>
        <p:spPr>
          <a:xfrm>
            <a:off x="3635535" y="2030620"/>
            <a:ext cx="6882210" cy="584775"/>
          </a:xfrm>
          <a:prstGeom prst="rect">
            <a:avLst/>
          </a:prstGeom>
          <a:noFill/>
        </p:spPr>
        <p:txBody>
          <a:bodyPr wrap="square">
            <a:spAutoFit/>
          </a:bodyPr>
          <a:lstStyle/>
          <a:p>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房地合一稅</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及</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的適用範圍各有不同，但都只是些微的差異，而在房地合一稅</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上新增了兩項</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沒有的資格範圍</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即為表二之</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(3)</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(4)</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項所述</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endParaRPr lang="zh-TW" altLang="en-US" sz="1600" dirty="0">
              <a:solidFill>
                <a:schemeClr val="bg1"/>
              </a:solidFill>
              <a:latin typeface="標楷體" panose="03000509000000000000" pitchFamily="65" charset="-120"/>
              <a:ea typeface="標楷體" panose="03000509000000000000" pitchFamily="65" charset="-120"/>
            </a:endParaRPr>
          </a:p>
        </p:txBody>
      </p:sp>
      <p:graphicFrame>
        <p:nvGraphicFramePr>
          <p:cNvPr id="6" name="表格 5">
            <a:extLst>
              <a:ext uri="{FF2B5EF4-FFF2-40B4-BE49-F238E27FC236}">
                <a16:creationId xmlns:a16="http://schemas.microsoft.com/office/drawing/2014/main" id="{CF890734-9947-4805-A4A9-AD106FF1A741}"/>
              </a:ext>
            </a:extLst>
          </p:cNvPr>
          <p:cNvGraphicFramePr>
            <a:graphicFrameLocks noGrp="1"/>
          </p:cNvGraphicFramePr>
          <p:nvPr>
            <p:extLst>
              <p:ext uri="{D42A27DB-BD31-4B8C-83A1-F6EECF244321}">
                <p14:modId xmlns:p14="http://schemas.microsoft.com/office/powerpoint/2010/main" val="1373922276"/>
              </p:ext>
            </p:extLst>
          </p:nvPr>
        </p:nvGraphicFramePr>
        <p:xfrm>
          <a:off x="1215470" y="3128756"/>
          <a:ext cx="4516027" cy="1963084"/>
        </p:xfrm>
        <a:graphic>
          <a:graphicData uri="http://schemas.openxmlformats.org/drawingml/2006/table">
            <a:tbl>
              <a:tblPr firstRow="1" firstCol="1" bandRow="1">
                <a:tableStyleId>{1FECB4D8-DB02-4DC6-A0A2-4F2EBAE1DC90}</a:tableStyleId>
              </a:tblPr>
              <a:tblGrid>
                <a:gridCol w="4516027">
                  <a:extLst>
                    <a:ext uri="{9D8B030D-6E8A-4147-A177-3AD203B41FA5}">
                      <a16:colId xmlns:a16="http://schemas.microsoft.com/office/drawing/2014/main" val="920506945"/>
                    </a:ext>
                  </a:extLst>
                </a:gridCol>
              </a:tblGrid>
              <a:tr h="490771">
                <a:tc>
                  <a:txBody>
                    <a:bodyPr/>
                    <a:lstStyle/>
                    <a:p>
                      <a:pPr algn="ctr" hangingPunct="0"/>
                      <a:r>
                        <a:rPr lang="zh-TW" sz="1400" kern="100" dirty="0">
                          <a:effectLst/>
                          <a:latin typeface="標楷體" panose="03000509000000000000" pitchFamily="65" charset="-120"/>
                          <a:ea typeface="標楷體" panose="03000509000000000000" pitchFamily="65" charset="-120"/>
                        </a:rPr>
                        <a:t>自</a:t>
                      </a:r>
                      <a:r>
                        <a:rPr lang="en-US" sz="1400" kern="100" dirty="0">
                          <a:effectLst/>
                          <a:latin typeface="標楷體" panose="03000509000000000000" pitchFamily="65" charset="-120"/>
                          <a:ea typeface="標楷體" panose="03000509000000000000" pitchFamily="65" charset="-120"/>
                        </a:rPr>
                        <a:t>105</a:t>
                      </a:r>
                      <a:r>
                        <a:rPr lang="zh-TW" sz="1400" kern="100" dirty="0">
                          <a:effectLst/>
                          <a:latin typeface="標楷體" panose="03000509000000000000" pitchFamily="65" charset="-120"/>
                          <a:ea typeface="標楷體" panose="03000509000000000000" pitchFamily="65" charset="-120"/>
                        </a:rPr>
                        <a:t>年</a:t>
                      </a:r>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月</a:t>
                      </a:r>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日起交易下列房屋、土地者</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4016346552"/>
                  </a:ext>
                </a:extLst>
              </a:tr>
              <a:tr h="490771">
                <a:tc>
                  <a:txBody>
                    <a:bodyPr/>
                    <a:lstStyle/>
                    <a:p>
                      <a:pPr algn="just" hangingPunct="0"/>
                      <a:r>
                        <a:rPr lang="en-US" sz="1400" b="0" kern="100" dirty="0">
                          <a:effectLst/>
                          <a:latin typeface="標楷體" panose="03000509000000000000" pitchFamily="65" charset="-120"/>
                          <a:ea typeface="標楷體" panose="03000509000000000000" pitchFamily="65" charset="-120"/>
                        </a:rPr>
                        <a:t>(1)105</a:t>
                      </a:r>
                      <a:r>
                        <a:rPr lang="zh-TW" sz="1400" b="0" kern="100" dirty="0">
                          <a:effectLst/>
                          <a:latin typeface="標楷體" panose="03000509000000000000" pitchFamily="65" charset="-120"/>
                          <a:ea typeface="標楷體" panose="03000509000000000000" pitchFamily="65" charset="-120"/>
                        </a:rPr>
                        <a:t>年</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月</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日以後取得</a:t>
                      </a:r>
                      <a:endParaRPr lang="zh-TW" sz="1400" b="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4080766332"/>
                  </a:ext>
                </a:extLst>
              </a:tr>
              <a:tr h="490771">
                <a:tc>
                  <a:txBody>
                    <a:bodyPr/>
                    <a:lstStyle/>
                    <a:p>
                      <a:pPr algn="just" hangingPunct="0"/>
                      <a:r>
                        <a:rPr lang="en-US" sz="1400" b="0" kern="100" dirty="0">
                          <a:effectLst/>
                          <a:latin typeface="標楷體" panose="03000509000000000000" pitchFamily="65" charset="-120"/>
                          <a:ea typeface="標楷體" panose="03000509000000000000" pitchFamily="65" charset="-120"/>
                        </a:rPr>
                        <a:t>(2)105</a:t>
                      </a:r>
                      <a:r>
                        <a:rPr lang="zh-TW" sz="1400" b="0" kern="100" dirty="0">
                          <a:effectLst/>
                          <a:latin typeface="標楷體" panose="03000509000000000000" pitchFamily="65" charset="-120"/>
                          <a:ea typeface="標楷體" panose="03000509000000000000" pitchFamily="65" charset="-120"/>
                        </a:rPr>
                        <a:t>年</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月</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日起取得以設定地上權方式之房屋使用權</a:t>
                      </a:r>
                      <a:endParaRPr lang="zh-TW" sz="1400" b="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2704491901"/>
                  </a:ext>
                </a:extLst>
              </a:tr>
              <a:tr h="490771">
                <a:tc>
                  <a:txBody>
                    <a:bodyPr/>
                    <a:lstStyle/>
                    <a:p>
                      <a:pPr algn="just" hangingPunct="0"/>
                      <a:r>
                        <a:rPr lang="en-US" sz="1400" b="0" kern="100" dirty="0">
                          <a:effectLst/>
                          <a:latin typeface="標楷體" panose="03000509000000000000" pitchFamily="65" charset="-120"/>
                          <a:ea typeface="標楷體" panose="03000509000000000000" pitchFamily="65" charset="-120"/>
                        </a:rPr>
                        <a:t>(3)103</a:t>
                      </a:r>
                      <a:r>
                        <a:rPr lang="zh-TW" sz="1400" b="0" kern="100" dirty="0">
                          <a:effectLst/>
                          <a:latin typeface="標楷體" panose="03000509000000000000" pitchFamily="65" charset="-120"/>
                          <a:ea typeface="標楷體" panose="03000509000000000000" pitchFamily="65" charset="-120"/>
                        </a:rPr>
                        <a:t>年</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月</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日次日以後取得，且持有期間在</a:t>
                      </a:r>
                      <a:r>
                        <a:rPr lang="en-US" sz="1400" b="0" kern="100" dirty="0">
                          <a:effectLst/>
                          <a:latin typeface="標楷體" panose="03000509000000000000" pitchFamily="65" charset="-120"/>
                          <a:ea typeface="標楷體" panose="03000509000000000000" pitchFamily="65" charset="-120"/>
                        </a:rPr>
                        <a:t>2</a:t>
                      </a:r>
                      <a:r>
                        <a:rPr lang="zh-TW" sz="1400" b="0" kern="100" dirty="0">
                          <a:effectLst/>
                          <a:latin typeface="標楷體" panose="03000509000000000000" pitchFamily="65" charset="-120"/>
                          <a:ea typeface="標楷體" panose="03000509000000000000" pitchFamily="65" charset="-120"/>
                        </a:rPr>
                        <a:t>年以內</a:t>
                      </a:r>
                      <a:endParaRPr lang="zh-TW" sz="1400" b="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tc>
                <a:extLst>
                  <a:ext uri="{0D108BD9-81ED-4DB2-BD59-A6C34878D82A}">
                    <a16:rowId xmlns:a16="http://schemas.microsoft.com/office/drawing/2014/main" val="2529338430"/>
                  </a:ext>
                </a:extLst>
              </a:tr>
            </a:tbl>
          </a:graphicData>
        </a:graphic>
      </p:graphicFrame>
      <p:graphicFrame>
        <p:nvGraphicFramePr>
          <p:cNvPr id="7" name="表格 6">
            <a:extLst>
              <a:ext uri="{FF2B5EF4-FFF2-40B4-BE49-F238E27FC236}">
                <a16:creationId xmlns:a16="http://schemas.microsoft.com/office/drawing/2014/main" id="{E8EAFBC6-0C55-4F1C-9911-9730E6EC64D1}"/>
              </a:ext>
            </a:extLst>
          </p:cNvPr>
          <p:cNvGraphicFramePr>
            <a:graphicFrameLocks noGrp="1"/>
          </p:cNvGraphicFramePr>
          <p:nvPr>
            <p:extLst>
              <p:ext uri="{D42A27DB-BD31-4B8C-83A1-F6EECF244321}">
                <p14:modId xmlns:p14="http://schemas.microsoft.com/office/powerpoint/2010/main" val="1457676089"/>
              </p:ext>
            </p:extLst>
          </p:nvPr>
        </p:nvGraphicFramePr>
        <p:xfrm>
          <a:off x="5960875" y="3128757"/>
          <a:ext cx="5202962" cy="1974904"/>
        </p:xfrm>
        <a:graphic>
          <a:graphicData uri="http://schemas.openxmlformats.org/drawingml/2006/table">
            <a:tbl>
              <a:tblPr firstRow="1" firstCol="1" bandRow="1">
                <a:tableStyleId>{1FECB4D8-DB02-4DC6-A0A2-4F2EBAE1DC90}</a:tableStyleId>
              </a:tblPr>
              <a:tblGrid>
                <a:gridCol w="5202962">
                  <a:extLst>
                    <a:ext uri="{9D8B030D-6E8A-4147-A177-3AD203B41FA5}">
                      <a16:colId xmlns:a16="http://schemas.microsoft.com/office/drawing/2014/main" val="3746904983"/>
                    </a:ext>
                  </a:extLst>
                </a:gridCol>
              </a:tblGrid>
              <a:tr h="481384">
                <a:tc>
                  <a:txBody>
                    <a:bodyPr/>
                    <a:lstStyle/>
                    <a:p>
                      <a:pPr algn="ctr" hangingPunct="0"/>
                      <a:r>
                        <a:rPr lang="zh-TW" sz="1400" kern="100" dirty="0">
                          <a:effectLst/>
                          <a:latin typeface="標楷體" panose="03000509000000000000" pitchFamily="65" charset="-120"/>
                          <a:ea typeface="標楷體" panose="03000509000000000000" pitchFamily="65" charset="-120"/>
                        </a:rPr>
                        <a:t>自</a:t>
                      </a:r>
                      <a:r>
                        <a:rPr lang="en-US" sz="1400" kern="100" dirty="0">
                          <a:effectLst/>
                          <a:latin typeface="標楷體" panose="03000509000000000000" pitchFamily="65" charset="-120"/>
                          <a:ea typeface="標楷體" panose="03000509000000000000" pitchFamily="65" charset="-120"/>
                        </a:rPr>
                        <a:t>110</a:t>
                      </a:r>
                      <a:r>
                        <a:rPr lang="zh-TW" sz="1400" kern="100" dirty="0">
                          <a:effectLst/>
                          <a:latin typeface="標楷體" panose="03000509000000000000" pitchFamily="65" charset="-120"/>
                          <a:ea typeface="標楷體" panose="03000509000000000000" pitchFamily="65" charset="-120"/>
                        </a:rPr>
                        <a:t>年</a:t>
                      </a:r>
                      <a:r>
                        <a:rPr lang="en-US" sz="1400" kern="100" dirty="0">
                          <a:effectLst/>
                          <a:latin typeface="標楷體" panose="03000509000000000000" pitchFamily="65" charset="-120"/>
                          <a:ea typeface="標楷體" panose="03000509000000000000" pitchFamily="65" charset="-120"/>
                        </a:rPr>
                        <a:t>7</a:t>
                      </a:r>
                      <a:r>
                        <a:rPr lang="zh-TW" sz="1400" kern="100" dirty="0">
                          <a:effectLst/>
                          <a:latin typeface="標楷體" panose="03000509000000000000" pitchFamily="65" charset="-120"/>
                          <a:ea typeface="標楷體" panose="03000509000000000000" pitchFamily="65" charset="-120"/>
                        </a:rPr>
                        <a:t>月</a:t>
                      </a:r>
                      <a:r>
                        <a:rPr lang="en-US" sz="1400" kern="100" dirty="0">
                          <a:effectLst/>
                          <a:latin typeface="標楷體" panose="03000509000000000000" pitchFamily="65" charset="-120"/>
                          <a:ea typeface="標楷體" panose="03000509000000000000" pitchFamily="65" charset="-120"/>
                        </a:rPr>
                        <a:t>1</a:t>
                      </a:r>
                      <a:r>
                        <a:rPr lang="zh-TW" sz="1400" kern="100" dirty="0">
                          <a:effectLst/>
                          <a:latin typeface="標楷體" panose="03000509000000000000" pitchFamily="65" charset="-120"/>
                          <a:ea typeface="標楷體" panose="03000509000000000000" pitchFamily="65" charset="-120"/>
                        </a:rPr>
                        <a:t>日起交易下列房屋、土地者</a:t>
                      </a:r>
                      <a:endParaRPr lang="zh-TW" sz="140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9315901"/>
                  </a:ext>
                </a:extLst>
              </a:tr>
              <a:tr h="211671">
                <a:tc>
                  <a:txBody>
                    <a:bodyPr/>
                    <a:lstStyle/>
                    <a:p>
                      <a:pPr algn="just" hangingPunct="0"/>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自</a:t>
                      </a:r>
                      <a:r>
                        <a:rPr lang="en-US" sz="1400" b="0" kern="100" dirty="0">
                          <a:effectLst/>
                          <a:latin typeface="標楷體" panose="03000509000000000000" pitchFamily="65" charset="-120"/>
                          <a:ea typeface="標楷體" panose="03000509000000000000" pitchFamily="65" charset="-120"/>
                        </a:rPr>
                        <a:t>105</a:t>
                      </a:r>
                      <a:r>
                        <a:rPr lang="zh-TW" sz="1400" b="0" kern="100" dirty="0">
                          <a:effectLst/>
                          <a:latin typeface="標楷體" panose="03000509000000000000" pitchFamily="65" charset="-120"/>
                          <a:ea typeface="標楷體" panose="03000509000000000000" pitchFamily="65" charset="-120"/>
                        </a:rPr>
                        <a:t>年</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月</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日以後取得之房屋、土地</a:t>
                      </a:r>
                      <a:endParaRPr lang="zh-TW" sz="1400" b="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03741842"/>
                  </a:ext>
                </a:extLst>
              </a:tr>
              <a:tr h="211671">
                <a:tc>
                  <a:txBody>
                    <a:bodyPr/>
                    <a:lstStyle/>
                    <a:p>
                      <a:pPr algn="just" hangingPunct="0"/>
                      <a:r>
                        <a:rPr lang="en-US" sz="1400" b="0" kern="100" dirty="0">
                          <a:effectLst/>
                          <a:latin typeface="標楷體" panose="03000509000000000000" pitchFamily="65" charset="-120"/>
                          <a:ea typeface="標楷體" panose="03000509000000000000" pitchFamily="65" charset="-120"/>
                        </a:rPr>
                        <a:t>(2)</a:t>
                      </a:r>
                      <a:r>
                        <a:rPr lang="zh-TW" sz="1400" b="0" kern="100" dirty="0">
                          <a:effectLst/>
                          <a:latin typeface="標楷體" panose="03000509000000000000" pitchFamily="65" charset="-120"/>
                          <a:ea typeface="標楷體" panose="03000509000000000000" pitchFamily="65" charset="-120"/>
                        </a:rPr>
                        <a:t>自</a:t>
                      </a:r>
                      <a:r>
                        <a:rPr lang="en-US" sz="1400" b="0" kern="100" dirty="0">
                          <a:effectLst/>
                          <a:latin typeface="標楷體" panose="03000509000000000000" pitchFamily="65" charset="-120"/>
                          <a:ea typeface="標楷體" panose="03000509000000000000" pitchFamily="65" charset="-120"/>
                        </a:rPr>
                        <a:t>105</a:t>
                      </a:r>
                      <a:r>
                        <a:rPr lang="zh-TW" sz="1400" b="0" kern="100" dirty="0">
                          <a:effectLst/>
                          <a:latin typeface="標楷體" panose="03000509000000000000" pitchFamily="65" charset="-120"/>
                          <a:ea typeface="標楷體" panose="03000509000000000000" pitchFamily="65" charset="-120"/>
                        </a:rPr>
                        <a:t>年</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月</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日以後取得以設定地上權方式之房屋使用權。</a:t>
                      </a:r>
                      <a:endParaRPr lang="zh-TW" sz="1400" b="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846295404"/>
                  </a:ext>
                </a:extLst>
              </a:tr>
              <a:tr h="211671">
                <a:tc>
                  <a:txBody>
                    <a:bodyPr/>
                    <a:lstStyle/>
                    <a:p>
                      <a:pPr algn="just" hangingPunct="0"/>
                      <a:r>
                        <a:rPr lang="en-US" sz="1400" b="0" kern="100" dirty="0">
                          <a:effectLst/>
                          <a:latin typeface="標楷體" panose="03000509000000000000" pitchFamily="65" charset="-120"/>
                          <a:ea typeface="標楷體" panose="03000509000000000000" pitchFamily="65" charset="-120"/>
                        </a:rPr>
                        <a:t>(3)</a:t>
                      </a:r>
                      <a:r>
                        <a:rPr lang="zh-TW" sz="1400" b="0" kern="100" dirty="0">
                          <a:effectLst/>
                          <a:latin typeface="標楷體" panose="03000509000000000000" pitchFamily="65" charset="-120"/>
                          <a:ea typeface="標楷體" panose="03000509000000000000" pitchFamily="65" charset="-120"/>
                        </a:rPr>
                        <a:t>自</a:t>
                      </a:r>
                      <a:r>
                        <a:rPr lang="en-US" sz="1400" b="0" kern="100" dirty="0">
                          <a:effectLst/>
                          <a:latin typeface="標楷體" panose="03000509000000000000" pitchFamily="65" charset="-120"/>
                          <a:ea typeface="標楷體" panose="03000509000000000000" pitchFamily="65" charset="-120"/>
                        </a:rPr>
                        <a:t>105</a:t>
                      </a:r>
                      <a:r>
                        <a:rPr lang="zh-TW" sz="1400" b="0" kern="100" dirty="0">
                          <a:effectLst/>
                          <a:latin typeface="標楷體" panose="03000509000000000000" pitchFamily="65" charset="-120"/>
                          <a:ea typeface="標楷體" panose="03000509000000000000" pitchFamily="65" charset="-120"/>
                        </a:rPr>
                        <a:t>年</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月</a:t>
                      </a:r>
                      <a:r>
                        <a:rPr lang="en-US" sz="1400" b="0" kern="100" dirty="0">
                          <a:effectLst/>
                          <a:latin typeface="標楷體" panose="03000509000000000000" pitchFamily="65" charset="-120"/>
                          <a:ea typeface="標楷體" panose="03000509000000000000" pitchFamily="65" charset="-120"/>
                        </a:rPr>
                        <a:t>1</a:t>
                      </a:r>
                      <a:r>
                        <a:rPr lang="zh-TW" sz="1400" b="0" kern="100" dirty="0">
                          <a:effectLst/>
                          <a:latin typeface="標楷體" panose="03000509000000000000" pitchFamily="65" charset="-120"/>
                          <a:ea typeface="標楷體" panose="03000509000000000000" pitchFamily="65" charset="-120"/>
                        </a:rPr>
                        <a:t>日以後取得之預售屋及其坐落基地。</a:t>
                      </a:r>
                      <a:endParaRPr lang="zh-TW" sz="1400" b="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21834804"/>
                  </a:ext>
                </a:extLst>
              </a:tr>
              <a:tr h="846686">
                <a:tc>
                  <a:txBody>
                    <a:bodyPr/>
                    <a:lstStyle/>
                    <a:p>
                      <a:pPr algn="just" hangingPunct="0"/>
                      <a:r>
                        <a:rPr lang="en-US" sz="1400" b="0" kern="100" dirty="0">
                          <a:effectLst/>
                          <a:latin typeface="標楷體" panose="03000509000000000000" pitchFamily="65" charset="-120"/>
                          <a:ea typeface="標楷體" panose="03000509000000000000" pitchFamily="65" charset="-120"/>
                        </a:rPr>
                        <a:t>(4)</a:t>
                      </a:r>
                      <a:r>
                        <a:rPr lang="zh-TW" sz="1400" b="0" kern="100" dirty="0">
                          <a:effectLst/>
                          <a:latin typeface="標楷體" panose="03000509000000000000" pitchFamily="65" charset="-120"/>
                          <a:ea typeface="標楷體" panose="03000509000000000000" pitchFamily="65" charset="-120"/>
                        </a:rPr>
                        <a:t>個人交易其直接或間接持有股份或出資額過半數之國內外營利事業之股份或出資額，且該被投資國內外營利事業股權或出資額之價值</a:t>
                      </a:r>
                      <a:r>
                        <a:rPr lang="en-US" sz="1400" b="0" kern="100" dirty="0">
                          <a:effectLst/>
                          <a:latin typeface="標楷體" panose="03000509000000000000" pitchFamily="65" charset="-120"/>
                          <a:ea typeface="標楷體" panose="03000509000000000000" pitchFamily="65" charset="-120"/>
                        </a:rPr>
                        <a:t>50%</a:t>
                      </a:r>
                      <a:r>
                        <a:rPr lang="zh-TW" sz="1400" b="0" kern="100" dirty="0">
                          <a:effectLst/>
                          <a:latin typeface="標楷體" panose="03000509000000000000" pitchFamily="65" charset="-120"/>
                          <a:ea typeface="標楷體" panose="03000509000000000000" pitchFamily="65" charset="-120"/>
                        </a:rPr>
                        <a:t>以上是由中華民國境內之房屋、土地所構成者。</a:t>
                      </a:r>
                      <a:r>
                        <a:rPr lang="en-US" sz="1400" b="0" kern="100" dirty="0">
                          <a:effectLst/>
                          <a:latin typeface="標楷體" panose="03000509000000000000" pitchFamily="65" charset="-120"/>
                          <a:ea typeface="標楷體" panose="03000509000000000000" pitchFamily="65" charset="-120"/>
                        </a:rPr>
                        <a:t>(</a:t>
                      </a:r>
                      <a:r>
                        <a:rPr lang="zh-TW" sz="1400" b="0" kern="100" dirty="0">
                          <a:effectLst/>
                          <a:latin typeface="標楷體" panose="03000509000000000000" pitchFamily="65" charset="-120"/>
                          <a:ea typeface="標楷體" panose="03000509000000000000" pitchFamily="65" charset="-120"/>
                        </a:rPr>
                        <a:t>股份屬上市、上櫃及興櫃公司之股票者不適用</a:t>
                      </a:r>
                      <a:r>
                        <a:rPr lang="en-US" sz="1400" b="0" kern="100" dirty="0">
                          <a:effectLst/>
                          <a:latin typeface="標楷體" panose="03000509000000000000" pitchFamily="65" charset="-120"/>
                          <a:ea typeface="標楷體" panose="03000509000000000000" pitchFamily="65" charset="-120"/>
                        </a:rPr>
                        <a:t>) </a:t>
                      </a:r>
                      <a:endParaRPr lang="zh-TW" sz="1400" b="0" kern="100" dirty="0">
                        <a:effectLst/>
                        <a:latin typeface="標楷體" panose="03000509000000000000" pitchFamily="65" charset="-120"/>
                        <a:ea typeface="標楷體" panose="03000509000000000000" pitchFamily="65" charset="-120"/>
                        <a:cs typeface="Mangal" panose="02040503050203030202"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74644163"/>
                  </a:ext>
                </a:extLst>
              </a:tr>
            </a:tbl>
          </a:graphicData>
        </a:graphic>
      </p:graphicFrame>
      <p:sp>
        <p:nvSpPr>
          <p:cNvPr id="19" name="任意多边形 19">
            <a:extLst>
              <a:ext uri="{FF2B5EF4-FFF2-40B4-BE49-F238E27FC236}">
                <a16:creationId xmlns:a16="http://schemas.microsoft.com/office/drawing/2014/main" id="{9B611BEB-ED8D-4FD5-A8CF-1FFCEDFDAB02}"/>
              </a:ext>
            </a:extLst>
          </p:cNvPr>
          <p:cNvSpPr>
            <a:spLocks noChangeArrowheads="1"/>
          </p:cNvSpPr>
          <p:nvPr/>
        </p:nvSpPr>
        <p:spPr bwMode="auto">
          <a:xfrm>
            <a:off x="1896009" y="1934897"/>
            <a:ext cx="1311690" cy="69821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20" name="文字方塊 19">
            <a:extLst>
              <a:ext uri="{FF2B5EF4-FFF2-40B4-BE49-F238E27FC236}">
                <a16:creationId xmlns:a16="http://schemas.microsoft.com/office/drawing/2014/main" id="{AE33248C-4191-46E2-8A63-5D69139FA628}"/>
              </a:ext>
            </a:extLst>
          </p:cNvPr>
          <p:cNvSpPr txBox="1"/>
          <p:nvPr/>
        </p:nvSpPr>
        <p:spPr>
          <a:xfrm>
            <a:off x="1415294" y="2066913"/>
            <a:ext cx="2340933" cy="369332"/>
          </a:xfrm>
          <a:prstGeom prst="rect">
            <a:avLst/>
          </a:prstGeom>
          <a:noFill/>
        </p:spPr>
        <p:txBody>
          <a:bodyPr wrap="square">
            <a:spAutoFit/>
          </a:bodyPr>
          <a:lstStyle/>
          <a:p>
            <a:pPr marL="304800" indent="304800" algn="just" hangingPunct="0"/>
            <a:r>
              <a:rPr lang="zh-TW" altLang="zh-TW" b="1" dirty="0">
                <a:solidFill>
                  <a:srgbClr val="2582C6"/>
                </a:solidFill>
              </a:rPr>
              <a:t>適用資格</a:t>
            </a:r>
          </a:p>
        </p:txBody>
      </p:sp>
      <p:sp>
        <p:nvSpPr>
          <p:cNvPr id="5" name="圖說文字: 向上箭號 4">
            <a:extLst>
              <a:ext uri="{FF2B5EF4-FFF2-40B4-BE49-F238E27FC236}">
                <a16:creationId xmlns:a16="http://schemas.microsoft.com/office/drawing/2014/main" id="{076BDC3A-7D44-4E99-8BE7-32D484CE0E30}"/>
              </a:ext>
            </a:extLst>
          </p:cNvPr>
          <p:cNvSpPr/>
          <p:nvPr/>
        </p:nvSpPr>
        <p:spPr>
          <a:xfrm>
            <a:off x="2602444" y="5221831"/>
            <a:ext cx="1536912" cy="549863"/>
          </a:xfrm>
          <a:prstGeom prst="upArrowCallou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文字方塊 17">
            <a:extLst>
              <a:ext uri="{FF2B5EF4-FFF2-40B4-BE49-F238E27FC236}">
                <a16:creationId xmlns:a16="http://schemas.microsoft.com/office/drawing/2014/main" id="{FCBB05E4-03DA-4FBC-8303-7ED77BBEDC1B}"/>
              </a:ext>
            </a:extLst>
          </p:cNvPr>
          <p:cNvSpPr txBox="1"/>
          <p:nvPr/>
        </p:nvSpPr>
        <p:spPr>
          <a:xfrm>
            <a:off x="7344754" y="5390930"/>
            <a:ext cx="2340933" cy="338554"/>
          </a:xfrm>
          <a:prstGeom prst="rect">
            <a:avLst/>
          </a:prstGeom>
          <a:noFill/>
        </p:spPr>
        <p:txBody>
          <a:bodyPr wrap="square">
            <a:spAutoFit/>
          </a:bodyPr>
          <a:lstStyle/>
          <a:p>
            <a:pPr marL="304800" indent="304800" algn="just" hangingPunct="0"/>
            <a:r>
              <a:rPr lang="zh-TW" altLang="en-US" sz="1600" b="1" dirty="0">
                <a:solidFill>
                  <a:schemeClr val="bg1"/>
                </a:solidFill>
              </a:rPr>
              <a:t>表二</a:t>
            </a:r>
            <a:r>
              <a:rPr kumimoji="1" lang="en-US" altLang="zh-TW" sz="1400" dirty="0">
                <a:solidFill>
                  <a:schemeClr val="bg1"/>
                </a:solidFill>
                <a:latin typeface="Segoe Script" panose="020B0504020000000003" pitchFamily="34" charset="0"/>
              </a:rPr>
              <a:t>(2.0)</a:t>
            </a:r>
            <a:endParaRPr kumimoji="1" lang="zh-TW" altLang="zh-TW" sz="1200" dirty="0">
              <a:solidFill>
                <a:schemeClr val="bg1"/>
              </a:solidFill>
              <a:latin typeface="Segoe Script" panose="020B0504020000000003" pitchFamily="34" charset="0"/>
            </a:endParaRPr>
          </a:p>
        </p:txBody>
      </p:sp>
      <p:sp>
        <p:nvSpPr>
          <p:cNvPr id="21" name="圖說文字: 向上箭號 20">
            <a:extLst>
              <a:ext uri="{FF2B5EF4-FFF2-40B4-BE49-F238E27FC236}">
                <a16:creationId xmlns:a16="http://schemas.microsoft.com/office/drawing/2014/main" id="{127821A4-F800-42D2-890D-FB3607184C93}"/>
              </a:ext>
            </a:extLst>
          </p:cNvPr>
          <p:cNvSpPr/>
          <p:nvPr/>
        </p:nvSpPr>
        <p:spPr>
          <a:xfrm>
            <a:off x="7639740" y="5199402"/>
            <a:ext cx="1536912" cy="549863"/>
          </a:xfrm>
          <a:prstGeom prst="upArrowCallou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80479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stretch>
            <a:fillRect/>
          </a:stretch>
        </p:blipFill>
        <p:spPr>
          <a:xfrm>
            <a:off x="1837241" y="729942"/>
            <a:ext cx="4250713" cy="927407"/>
          </a:xfrm>
          <a:prstGeom prst="rect">
            <a:avLst/>
          </a:prstGeom>
        </p:spPr>
      </p:pic>
      <p:pic>
        <p:nvPicPr>
          <p:cNvPr id="3" name="图片 2"/>
          <p:cNvPicPr>
            <a:picLocks noChangeAspect="1"/>
          </p:cNvPicPr>
          <p:nvPr/>
        </p:nvPicPr>
        <p:blipFill>
          <a:blip r:embed="rId3"/>
          <a:stretch>
            <a:fillRect/>
          </a:stretch>
        </p:blipFill>
        <p:spPr>
          <a:xfrm>
            <a:off x="970489" y="904644"/>
            <a:ext cx="866752" cy="1505411"/>
          </a:xfrm>
          <a:prstGeom prst="rect">
            <a:avLst/>
          </a:prstGeom>
        </p:spPr>
      </p:pic>
      <p:sp>
        <p:nvSpPr>
          <p:cNvPr id="4" name="文本框 3"/>
          <p:cNvSpPr txBox="1"/>
          <p:nvPr/>
        </p:nvSpPr>
        <p:spPr>
          <a:xfrm>
            <a:off x="2861703" y="920752"/>
            <a:ext cx="3554304" cy="523220"/>
          </a:xfrm>
          <a:prstGeom prst="rect">
            <a:avLst/>
          </a:prstGeom>
          <a:noFill/>
        </p:spPr>
        <p:txBody>
          <a:bodyPr wrap="square" rtlCol="0">
            <a:spAutoFit/>
          </a:bodyPr>
          <a:lstStyle/>
          <a:p>
            <a:r>
              <a:rPr lang="zh-TW" altLang="en-US" sz="2800" b="1" dirty="0">
                <a:solidFill>
                  <a:srgbClr val="FFFF99"/>
                </a:solidFill>
                <a:latin typeface="新蒂小丸子小学版" panose="03000600000000000000" pitchFamily="66" charset="-122"/>
                <a:ea typeface="新蒂小丸子小学版" panose="03000600000000000000" pitchFamily="66" charset="-122"/>
              </a:rPr>
              <a:t>認識房地合一稅</a:t>
            </a:r>
            <a:endParaRPr lang="zh-CN" altLang="en-US" sz="1600" b="1" dirty="0">
              <a:solidFill>
                <a:srgbClr val="FFFF99"/>
              </a:solidFill>
              <a:latin typeface="Segoe Script" panose="020B0504020000000003" pitchFamily="34" charset="0"/>
            </a:endParaRPr>
          </a:p>
        </p:txBody>
      </p:sp>
      <p:sp>
        <p:nvSpPr>
          <p:cNvPr id="55" name="圆角矩形 25">
            <a:extLst>
              <a:ext uri="{FF2B5EF4-FFF2-40B4-BE49-F238E27FC236}">
                <a16:creationId xmlns:a16="http://schemas.microsoft.com/office/drawing/2014/main" id="{864B9D48-39B3-4FA7-9FC5-882EE338D282}"/>
              </a:ext>
            </a:extLst>
          </p:cNvPr>
          <p:cNvSpPr/>
          <p:nvPr/>
        </p:nvSpPr>
        <p:spPr bwMode="auto">
          <a:xfrm>
            <a:off x="3526315" y="1798870"/>
            <a:ext cx="6991430" cy="1173079"/>
          </a:xfrm>
          <a:prstGeom prst="roundRect">
            <a:avLst>
              <a:gd name="adj" fmla="val 0"/>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14" name="文字方塊 13">
            <a:extLst>
              <a:ext uri="{FF2B5EF4-FFF2-40B4-BE49-F238E27FC236}">
                <a16:creationId xmlns:a16="http://schemas.microsoft.com/office/drawing/2014/main" id="{9895256D-6E4D-44F3-BE73-89E1193D8577}"/>
              </a:ext>
            </a:extLst>
          </p:cNvPr>
          <p:cNvSpPr txBox="1"/>
          <p:nvPr/>
        </p:nvSpPr>
        <p:spPr>
          <a:xfrm>
            <a:off x="3635535" y="1894731"/>
            <a:ext cx="6882210" cy="1077218"/>
          </a:xfrm>
          <a:prstGeom prst="rect">
            <a:avLst/>
          </a:prstGeom>
          <a:noFill/>
        </p:spPr>
        <p:txBody>
          <a:bodyPr wrap="square">
            <a:spAutoFit/>
          </a:bodyPr>
          <a:lstStyle/>
          <a:p>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相較於房地合一稅</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1.0</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a:t>
            </a:r>
            <a:r>
              <a:rPr lang="en-US"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2.0</a:t>
            </a:r>
            <a:r>
              <a:rPr lang="zh-TW" altLang="zh-TW" sz="16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增設了土地漲價總數額減除上限，其原由為避免利用高報土地移轉現值來墊高土地漲價總數額以減少所需所得稅，並規避其應負擔的所得稅負。而土地漲價總數額是依《土地稅法》第三十條第一項規定來計算。</a:t>
            </a:r>
            <a:endParaRPr lang="zh-TW" altLang="en-US" sz="1400" dirty="0">
              <a:solidFill>
                <a:schemeClr val="bg1"/>
              </a:solidFill>
              <a:latin typeface="標楷體" panose="03000509000000000000" pitchFamily="65" charset="-120"/>
              <a:ea typeface="標楷體" panose="03000509000000000000" pitchFamily="65" charset="-120"/>
            </a:endParaRPr>
          </a:p>
        </p:txBody>
      </p:sp>
      <p:sp>
        <p:nvSpPr>
          <p:cNvPr id="19" name="任意多边形 19">
            <a:extLst>
              <a:ext uri="{FF2B5EF4-FFF2-40B4-BE49-F238E27FC236}">
                <a16:creationId xmlns:a16="http://schemas.microsoft.com/office/drawing/2014/main" id="{9B611BEB-ED8D-4FD5-A8CF-1FFCEDFDAB02}"/>
              </a:ext>
            </a:extLst>
          </p:cNvPr>
          <p:cNvSpPr>
            <a:spLocks noChangeArrowheads="1"/>
          </p:cNvSpPr>
          <p:nvPr/>
        </p:nvSpPr>
        <p:spPr bwMode="auto">
          <a:xfrm>
            <a:off x="1896009" y="1934897"/>
            <a:ext cx="1311690" cy="698217"/>
          </a:xfrm>
          <a:custGeom>
            <a:avLst/>
            <a:gdLst>
              <a:gd name="T0" fmla="*/ 0 w 2008628"/>
              <a:gd name="T1" fmla="*/ 873753 h 1747506"/>
              <a:gd name="T2" fmla="*/ 436877 w 2008628"/>
              <a:gd name="T3" fmla="*/ 0 h 1747506"/>
              <a:gd name="T4" fmla="*/ 1571752 w 2008628"/>
              <a:gd name="T5" fmla="*/ 0 h 1747506"/>
              <a:gd name="T6" fmla="*/ 2008628 w 2008628"/>
              <a:gd name="T7" fmla="*/ 873753 h 1747506"/>
              <a:gd name="T8" fmla="*/ 1571752 w 2008628"/>
              <a:gd name="T9" fmla="*/ 1747506 h 1747506"/>
              <a:gd name="T10" fmla="*/ 436877 w 2008628"/>
              <a:gd name="T11" fmla="*/ 1747506 h 1747506"/>
              <a:gd name="T12" fmla="*/ 0 w 2008628"/>
              <a:gd name="T13" fmla="*/ 873753 h 1747506"/>
              <a:gd name="T14" fmla="*/ 0 60000 65536"/>
              <a:gd name="T15" fmla="*/ 0 60000 65536"/>
              <a:gd name="T16" fmla="*/ 0 60000 65536"/>
              <a:gd name="T17" fmla="*/ 0 60000 65536"/>
              <a:gd name="T18" fmla="*/ 0 60000 65536"/>
              <a:gd name="T19" fmla="*/ 0 60000 65536"/>
              <a:gd name="T20" fmla="*/ 0 60000 65536"/>
              <a:gd name="T21" fmla="*/ 0 w 2008628"/>
              <a:gd name="T22" fmla="*/ 0 h 1747506"/>
              <a:gd name="T23" fmla="*/ 2008628 w 2008628"/>
              <a:gd name="T24" fmla="*/ 1747506 h 1747506"/>
              <a:gd name="connsiteX0" fmla="*/ 1108269 w 2112581"/>
              <a:gd name="connsiteY0" fmla="*/ 0 h 1747506"/>
              <a:gd name="connsiteX1" fmla="*/ 2112582 w 2112581"/>
              <a:gd name="connsiteY1" fmla="*/ 380083 h 1747506"/>
              <a:gd name="connsiteX2" fmla="*/ 2112582 w 2112581"/>
              <a:gd name="connsiteY2" fmla="*/ 1367424 h 1747506"/>
              <a:gd name="connsiteX3" fmla="*/ 1108269 w 2112581"/>
              <a:gd name="connsiteY3" fmla="*/ 1747506 h 1747506"/>
              <a:gd name="connsiteX4" fmla="*/ 103956 w 2112581"/>
              <a:gd name="connsiteY4" fmla="*/ 1367424 h 1747506"/>
              <a:gd name="connsiteX5" fmla="*/ 0 w 2112581"/>
              <a:gd name="connsiteY5" fmla="*/ 399759 h 1747506"/>
              <a:gd name="connsiteX6" fmla="*/ 1108269 w 2112581"/>
              <a:gd name="connsiteY6" fmla="*/ 0 h 1747506"/>
              <a:gd name="connsiteX0" fmla="*/ 1108269 w 2112582"/>
              <a:gd name="connsiteY0" fmla="*/ 0 h 1688478"/>
              <a:gd name="connsiteX1" fmla="*/ 2112582 w 2112582"/>
              <a:gd name="connsiteY1" fmla="*/ 380083 h 1688478"/>
              <a:gd name="connsiteX2" fmla="*/ 2112582 w 2112582"/>
              <a:gd name="connsiteY2" fmla="*/ 1367424 h 1688478"/>
              <a:gd name="connsiteX3" fmla="*/ 1160247 w 2112582"/>
              <a:gd name="connsiteY3" fmla="*/ 1688478 h 1688478"/>
              <a:gd name="connsiteX4" fmla="*/ 103956 w 2112582"/>
              <a:gd name="connsiteY4" fmla="*/ 1367424 h 1688478"/>
              <a:gd name="connsiteX5" fmla="*/ 0 w 2112582"/>
              <a:gd name="connsiteY5" fmla="*/ 399759 h 1688478"/>
              <a:gd name="connsiteX6" fmla="*/ 1108269 w 2112582"/>
              <a:gd name="connsiteY6" fmla="*/ 0 h 168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12582" h="1688478">
                <a:moveTo>
                  <a:pt x="1108269" y="0"/>
                </a:moveTo>
                <a:lnTo>
                  <a:pt x="2112582" y="380083"/>
                </a:lnTo>
                <a:lnTo>
                  <a:pt x="2112582" y="1367424"/>
                </a:lnTo>
                <a:lnTo>
                  <a:pt x="1160247" y="1688478"/>
                </a:lnTo>
                <a:lnTo>
                  <a:pt x="103956" y="1367424"/>
                </a:lnTo>
                <a:lnTo>
                  <a:pt x="0" y="399759"/>
                </a:lnTo>
                <a:lnTo>
                  <a:pt x="1108269" y="0"/>
                </a:lnTo>
                <a:close/>
              </a:path>
            </a:pathLst>
          </a:custGeom>
          <a:noFill/>
          <a:ln w="12700" cap="flat" cmpd="sng">
            <a:solidFill>
              <a:srgbClr val="FFFF99"/>
            </a:solidFill>
            <a:bevel/>
            <a:headEnd/>
            <a:tailEnd/>
          </a:ln>
          <a:extLst>
            <a:ext uri="{909E8E84-426E-40DD-AFC4-6F175D3DCCD1}">
              <a14:hiddenFill xmlns:a14="http://schemas.microsoft.com/office/drawing/2010/main">
                <a:solidFill>
                  <a:srgbClr val="FFFFFF"/>
                </a:solidFill>
              </a14:hiddenFill>
            </a:ext>
          </a:extLst>
        </p:spPr>
        <p:txBody>
          <a:bodyPr lIns="394240" tIns="434931" rIns="394240" bIns="434931" anchor="ctr"/>
          <a:lstStyle/>
          <a:p>
            <a:pPr algn="ctr">
              <a:lnSpc>
                <a:spcPct val="90000"/>
              </a:lnSpc>
              <a:spcAft>
                <a:spcPct val="35000"/>
              </a:spcAft>
            </a:pPr>
            <a:endParaRPr lang="zh-CN" altLang="zh-CN" sz="3200">
              <a:solidFill>
                <a:srgbClr val="FFFFFF"/>
              </a:solidFill>
            </a:endParaRPr>
          </a:p>
        </p:txBody>
      </p:sp>
      <p:sp>
        <p:nvSpPr>
          <p:cNvPr id="20" name="文字方塊 19">
            <a:extLst>
              <a:ext uri="{FF2B5EF4-FFF2-40B4-BE49-F238E27FC236}">
                <a16:creationId xmlns:a16="http://schemas.microsoft.com/office/drawing/2014/main" id="{AE33248C-4191-46E2-8A63-5D69139FA628}"/>
              </a:ext>
            </a:extLst>
          </p:cNvPr>
          <p:cNvSpPr txBox="1"/>
          <p:nvPr/>
        </p:nvSpPr>
        <p:spPr>
          <a:xfrm>
            <a:off x="1415294" y="2066913"/>
            <a:ext cx="2340933" cy="369332"/>
          </a:xfrm>
          <a:prstGeom prst="rect">
            <a:avLst/>
          </a:prstGeom>
          <a:noFill/>
        </p:spPr>
        <p:txBody>
          <a:bodyPr wrap="square">
            <a:spAutoFit/>
          </a:bodyPr>
          <a:lstStyle/>
          <a:p>
            <a:pPr marL="304800" indent="304800" algn="just" hangingPunct="0"/>
            <a:r>
              <a:rPr lang="zh-TW" altLang="en-US" b="1" dirty="0">
                <a:solidFill>
                  <a:srgbClr val="2582C6"/>
                </a:solidFill>
              </a:rPr>
              <a:t>計算方法</a:t>
            </a:r>
            <a:endParaRPr lang="zh-TW" altLang="zh-TW" b="1" dirty="0">
              <a:solidFill>
                <a:srgbClr val="2582C6"/>
              </a:solidFill>
            </a:endParaRPr>
          </a:p>
        </p:txBody>
      </p:sp>
      <p:sp>
        <p:nvSpPr>
          <p:cNvPr id="18" name="文字方塊 17">
            <a:extLst>
              <a:ext uri="{FF2B5EF4-FFF2-40B4-BE49-F238E27FC236}">
                <a16:creationId xmlns:a16="http://schemas.microsoft.com/office/drawing/2014/main" id="{CF732AE0-4700-4262-932E-FBF29DF28073}"/>
              </a:ext>
            </a:extLst>
          </p:cNvPr>
          <p:cNvSpPr txBox="1"/>
          <p:nvPr/>
        </p:nvSpPr>
        <p:spPr>
          <a:xfrm>
            <a:off x="2551854" y="3618563"/>
            <a:ext cx="8132420" cy="369332"/>
          </a:xfrm>
          <a:prstGeom prst="rect">
            <a:avLst/>
          </a:prstGeom>
          <a:noFill/>
        </p:spPr>
        <p:txBody>
          <a:bodyPr wrap="square">
            <a:spAutoFit/>
          </a:bodyPr>
          <a:lstStyle/>
          <a:p>
            <a:pPr marL="609600" indent="304800" algn="just" hangingPunct="0"/>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成交價額 － 取得成本 － 相關費用 － 土地漲價總數額 </a:t>
            </a:r>
            <a:r>
              <a:rPr lang="en-US"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 </a:t>
            </a:r>
            <a:r>
              <a:rPr lang="zh-TW" altLang="zh-TW" sz="1800"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基礎課稅</a:t>
            </a:r>
          </a:p>
        </p:txBody>
      </p:sp>
      <p:sp>
        <p:nvSpPr>
          <p:cNvPr id="8" name="箭號: 燕尾形向右 7">
            <a:extLst>
              <a:ext uri="{FF2B5EF4-FFF2-40B4-BE49-F238E27FC236}">
                <a16:creationId xmlns:a16="http://schemas.microsoft.com/office/drawing/2014/main" id="{2398D083-2D52-40AA-9236-2CE0C517A34D}"/>
              </a:ext>
            </a:extLst>
          </p:cNvPr>
          <p:cNvSpPr/>
          <p:nvPr/>
        </p:nvSpPr>
        <p:spPr>
          <a:xfrm>
            <a:off x="1896009" y="3429000"/>
            <a:ext cx="1412799" cy="698217"/>
          </a:xfrm>
          <a:prstGeom prst="notched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文字方塊 20">
            <a:extLst>
              <a:ext uri="{FF2B5EF4-FFF2-40B4-BE49-F238E27FC236}">
                <a16:creationId xmlns:a16="http://schemas.microsoft.com/office/drawing/2014/main" id="{B0F7E277-A11E-4562-B0D7-0B1BF9C59EA6}"/>
              </a:ext>
            </a:extLst>
          </p:cNvPr>
          <p:cNvSpPr txBox="1"/>
          <p:nvPr/>
        </p:nvSpPr>
        <p:spPr>
          <a:xfrm>
            <a:off x="2113393" y="3594924"/>
            <a:ext cx="978030" cy="369332"/>
          </a:xfrm>
          <a:prstGeom prst="rect">
            <a:avLst/>
          </a:prstGeom>
          <a:noFill/>
        </p:spPr>
        <p:txBody>
          <a:bodyPr wrap="square">
            <a:spAutoFit/>
          </a:bodyPr>
          <a:lstStyle/>
          <a:p>
            <a:r>
              <a:rPr lang="zh-TW" altLang="zh-TW" sz="18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步驟一</a:t>
            </a:r>
            <a:endParaRPr lang="zh-TW" altLang="en-US" b="1" dirty="0"/>
          </a:p>
        </p:txBody>
      </p:sp>
      <p:sp>
        <p:nvSpPr>
          <p:cNvPr id="22" name="圆角矩形 25">
            <a:extLst>
              <a:ext uri="{FF2B5EF4-FFF2-40B4-BE49-F238E27FC236}">
                <a16:creationId xmlns:a16="http://schemas.microsoft.com/office/drawing/2014/main" id="{FE67EFB2-3DE4-4E7C-83BD-F33CA4DAE3A6}"/>
              </a:ext>
            </a:extLst>
          </p:cNvPr>
          <p:cNvSpPr/>
          <p:nvPr/>
        </p:nvSpPr>
        <p:spPr bwMode="auto">
          <a:xfrm>
            <a:off x="3443142" y="3491495"/>
            <a:ext cx="7157776" cy="635722"/>
          </a:xfrm>
          <a:prstGeom prst="roundRect">
            <a:avLst>
              <a:gd name="adj" fmla="val 33751"/>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23" name="箭號: 燕尾形向右 22">
            <a:extLst>
              <a:ext uri="{FF2B5EF4-FFF2-40B4-BE49-F238E27FC236}">
                <a16:creationId xmlns:a16="http://schemas.microsoft.com/office/drawing/2014/main" id="{047EA063-233E-40FA-8C8A-15356A24C0E6}"/>
              </a:ext>
            </a:extLst>
          </p:cNvPr>
          <p:cNvSpPr/>
          <p:nvPr/>
        </p:nvSpPr>
        <p:spPr>
          <a:xfrm>
            <a:off x="1897141" y="4413371"/>
            <a:ext cx="1412799" cy="698217"/>
          </a:xfrm>
          <a:prstGeom prst="notchedRightArrow">
            <a:avLst/>
          </a:prstGeom>
          <a:solidFill>
            <a:schemeClr val="bg1">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文字方塊 23">
            <a:extLst>
              <a:ext uri="{FF2B5EF4-FFF2-40B4-BE49-F238E27FC236}">
                <a16:creationId xmlns:a16="http://schemas.microsoft.com/office/drawing/2014/main" id="{67B861AF-05FC-4969-9E4A-BE55AD03105C}"/>
              </a:ext>
            </a:extLst>
          </p:cNvPr>
          <p:cNvSpPr txBox="1"/>
          <p:nvPr/>
        </p:nvSpPr>
        <p:spPr>
          <a:xfrm>
            <a:off x="2114525" y="4579295"/>
            <a:ext cx="978030" cy="369332"/>
          </a:xfrm>
          <a:prstGeom prst="rect">
            <a:avLst/>
          </a:prstGeom>
          <a:noFill/>
        </p:spPr>
        <p:txBody>
          <a:bodyPr wrap="square">
            <a:spAutoFit/>
          </a:bodyPr>
          <a:lstStyle/>
          <a:p>
            <a:r>
              <a:rPr lang="zh-TW" altLang="zh-TW" sz="18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步驟</a:t>
            </a:r>
            <a:r>
              <a:rPr lang="zh-TW" altLang="en-US" sz="1800" b="1" kern="100" dirty="0">
                <a:solidFill>
                  <a:schemeClr val="bg1"/>
                </a:solidFill>
                <a:effectLst/>
                <a:latin typeface="標楷體" panose="03000509000000000000" pitchFamily="65" charset="-120"/>
                <a:ea typeface="標楷體" panose="03000509000000000000" pitchFamily="65" charset="-120"/>
                <a:cs typeface="Mangal" panose="02040503050203030202" pitchFamily="18" charset="0"/>
              </a:rPr>
              <a:t>二</a:t>
            </a:r>
            <a:endParaRPr lang="zh-TW" altLang="en-US" b="1" dirty="0"/>
          </a:p>
        </p:txBody>
      </p:sp>
      <p:sp>
        <p:nvSpPr>
          <p:cNvPr id="25" name="圆角矩形 25">
            <a:extLst>
              <a:ext uri="{FF2B5EF4-FFF2-40B4-BE49-F238E27FC236}">
                <a16:creationId xmlns:a16="http://schemas.microsoft.com/office/drawing/2014/main" id="{B56182C3-E747-45F5-B600-DF77E640C826}"/>
              </a:ext>
            </a:extLst>
          </p:cNvPr>
          <p:cNvSpPr/>
          <p:nvPr/>
        </p:nvSpPr>
        <p:spPr bwMode="auto">
          <a:xfrm>
            <a:off x="3444274" y="4475866"/>
            <a:ext cx="7157776" cy="635722"/>
          </a:xfrm>
          <a:prstGeom prst="roundRect">
            <a:avLst>
              <a:gd name="adj" fmla="val 33751"/>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914400" hangingPunct="0"/>
            <a:endParaRPr lang="zh-TW" altLang="zh-TW" sz="1800" kern="100" dirty="0">
              <a:effectLst/>
              <a:latin typeface="標楷體" panose="03000509000000000000" pitchFamily="65" charset="-120"/>
              <a:ea typeface="標楷體" panose="03000509000000000000" pitchFamily="65" charset="-120"/>
              <a:cs typeface="Mangal" panose="02040503050203030202" pitchFamily="18" charset="0"/>
            </a:endParaRPr>
          </a:p>
        </p:txBody>
      </p:sp>
      <p:sp>
        <p:nvSpPr>
          <p:cNvPr id="26" name="文字方塊 25">
            <a:extLst>
              <a:ext uri="{FF2B5EF4-FFF2-40B4-BE49-F238E27FC236}">
                <a16:creationId xmlns:a16="http://schemas.microsoft.com/office/drawing/2014/main" id="{F648A3FE-7413-409E-9199-7858F782C1A9}"/>
              </a:ext>
            </a:extLst>
          </p:cNvPr>
          <p:cNvSpPr txBox="1"/>
          <p:nvPr/>
        </p:nvSpPr>
        <p:spPr>
          <a:xfrm>
            <a:off x="2602408" y="4595173"/>
            <a:ext cx="6094428" cy="369332"/>
          </a:xfrm>
          <a:prstGeom prst="rect">
            <a:avLst/>
          </a:prstGeom>
          <a:noFill/>
        </p:spPr>
        <p:txBody>
          <a:bodyPr wrap="square">
            <a:spAutoFit/>
          </a:bodyPr>
          <a:lstStyle/>
          <a:p>
            <a:pPr marL="914400" algn="just" hangingPunct="0"/>
            <a:r>
              <a:rPr lang="zh-TW" altLang="zh-TW"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基礎課稅 </a:t>
            </a:r>
            <a:r>
              <a:rPr lang="en-US" altLang="zh-TW"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X</a:t>
            </a:r>
            <a:r>
              <a:rPr lang="zh-TW" altLang="en-US"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 </a:t>
            </a:r>
            <a:r>
              <a:rPr lang="zh-TW" altLang="zh-TW"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稅率 </a:t>
            </a:r>
            <a:r>
              <a:rPr lang="en-US" altLang="zh-TW"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 </a:t>
            </a:r>
            <a:r>
              <a:rPr lang="zh-TW" altLang="zh-TW"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需繳納之房地合一稅</a:t>
            </a:r>
          </a:p>
        </p:txBody>
      </p:sp>
      <p:sp>
        <p:nvSpPr>
          <p:cNvPr id="11" name="書卷: 水平 10">
            <a:extLst>
              <a:ext uri="{FF2B5EF4-FFF2-40B4-BE49-F238E27FC236}">
                <a16:creationId xmlns:a16="http://schemas.microsoft.com/office/drawing/2014/main" id="{96276A23-8A49-4BD2-A36D-A41F883B166A}"/>
              </a:ext>
            </a:extLst>
          </p:cNvPr>
          <p:cNvSpPr/>
          <p:nvPr/>
        </p:nvSpPr>
        <p:spPr>
          <a:xfrm>
            <a:off x="3479179" y="5458120"/>
            <a:ext cx="7074603" cy="479128"/>
          </a:xfrm>
          <a:prstGeom prst="horizontalScroll">
            <a:avLst/>
          </a:prstGeom>
          <a:solidFill>
            <a:schemeClr val="bg1">
              <a:lumMod val="7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文字方塊 26">
            <a:extLst>
              <a:ext uri="{FF2B5EF4-FFF2-40B4-BE49-F238E27FC236}">
                <a16:creationId xmlns:a16="http://schemas.microsoft.com/office/drawing/2014/main" id="{9D1F1805-3A7A-441F-AF78-4699CBE35EA9}"/>
              </a:ext>
            </a:extLst>
          </p:cNvPr>
          <p:cNvSpPr txBox="1"/>
          <p:nvPr/>
        </p:nvSpPr>
        <p:spPr>
          <a:xfrm>
            <a:off x="2861703" y="5528407"/>
            <a:ext cx="7788018" cy="338554"/>
          </a:xfrm>
          <a:prstGeom prst="rect">
            <a:avLst/>
          </a:prstGeom>
          <a:noFill/>
        </p:spPr>
        <p:txBody>
          <a:bodyPr wrap="square">
            <a:spAutoFit/>
          </a:bodyPr>
          <a:lstStyle/>
          <a:p>
            <a:pPr marL="914400" algn="just" hangingPunct="0"/>
            <a:r>
              <a:rPr lang="zh-TW" altLang="zh-TW" sz="1600" kern="100" dirty="0">
                <a:solidFill>
                  <a:schemeClr val="bg1"/>
                </a:solidFill>
                <a:latin typeface="標楷體" panose="03000509000000000000" pitchFamily="65" charset="-120"/>
                <a:ea typeface="標楷體" panose="03000509000000000000" pitchFamily="65" charset="-120"/>
                <a:cs typeface="Mangal" panose="02040503050203030202" pitchFamily="18" charset="0"/>
              </a:rPr>
              <a:t>土地漲價總數額減除上限＝交易當年度公告土地現值 － 前次移轉現值</a:t>
            </a:r>
          </a:p>
        </p:txBody>
      </p:sp>
    </p:spTree>
    <p:extLst>
      <p:ext uri="{BB962C8B-B14F-4D97-AF65-F5344CB8AC3E}">
        <p14:creationId xmlns:p14="http://schemas.microsoft.com/office/powerpoint/2010/main" val="20753286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1852</Words>
  <Application>Microsoft Office PowerPoint</Application>
  <PresentationFormat>寬螢幕</PresentationFormat>
  <Paragraphs>175</Paragraphs>
  <Slides>15</Slides>
  <Notes>1</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15</vt:i4>
      </vt:variant>
    </vt:vector>
  </HeadingPairs>
  <TitlesOfParts>
    <vt:vector size="24" baseType="lpstr">
      <vt:lpstr>微软雅黑</vt:lpstr>
      <vt:lpstr>方正静蕾简体</vt:lpstr>
      <vt:lpstr>新蒂小丸子小学版</vt:lpstr>
      <vt:lpstr>標楷體</vt:lpstr>
      <vt:lpstr>Arial</vt:lpstr>
      <vt:lpstr>Calibri</vt:lpstr>
      <vt:lpstr>Calibri Light</vt:lpstr>
      <vt:lpstr>Segoe Script</vt:lpstr>
      <vt:lpstr>Office 主题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Asus</dc:creator>
  <cp:lastModifiedBy>孟臻 陳</cp:lastModifiedBy>
  <cp:revision>29</cp:revision>
  <dcterms:created xsi:type="dcterms:W3CDTF">2015-08-19T07:17:53Z</dcterms:created>
  <dcterms:modified xsi:type="dcterms:W3CDTF">2022-01-11T12:13:03Z</dcterms:modified>
</cp:coreProperties>
</file>