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Lst>
  <p:sldSz cx="6858000" cy="9144000" type="screen4x3"/>
  <p:notesSz cx="6735763" cy="986948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2040"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074420" y="479864"/>
            <a:ext cx="5554980" cy="1962912"/>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074420" y="2466752"/>
            <a:ext cx="5554980" cy="23368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
        <p:nvSpPr>
          <p:cNvPr id="8" name="橢圓 7"/>
          <p:cNvSpPr/>
          <p:nvPr/>
        </p:nvSpPr>
        <p:spPr>
          <a:xfrm>
            <a:off x="691075" y="1885069"/>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867882" y="1793355"/>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5143500" y="366186"/>
            <a:ext cx="1371600" cy="7802033"/>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857250" y="366188"/>
            <a:ext cx="4171950" cy="7802033"/>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矩形 6"/>
          <p:cNvSpPr/>
          <p:nvPr/>
        </p:nvSpPr>
        <p:spPr>
          <a:xfrm>
            <a:off x="1712168" y="-72"/>
            <a:ext cx="5143500"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1933794" y="3467100"/>
            <a:ext cx="4800600" cy="3048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933794" y="1422400"/>
            <a:ext cx="4800600" cy="2012949"/>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
        <p:nvSpPr>
          <p:cNvPr id="10" name="矩形 9"/>
          <p:cNvSpPr/>
          <p:nvPr/>
        </p:nvSpPr>
        <p:spPr bwMode="invGray">
          <a:xfrm>
            <a:off x="1714500" y="0"/>
            <a:ext cx="57150"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29241" y="3752875"/>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806048" y="3661160"/>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076706" y="365760"/>
            <a:ext cx="5623560" cy="1524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07670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395706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342900" y="6880448"/>
            <a:ext cx="6172200" cy="1524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4290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349758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34290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349758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076706" y="365760"/>
            <a:ext cx="5623560" cy="1524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761238" y="0"/>
            <a:ext cx="6096762" cy="9144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
        <p:nvSpPr>
          <p:cNvPr id="6" name="矩形 5"/>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42900" y="289037"/>
            <a:ext cx="2857500" cy="154940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42900" y="1875952"/>
            <a:ext cx="2857500" cy="931333"/>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 y="2844801"/>
            <a:ext cx="6115050" cy="5323417"/>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4415172" y="1422400"/>
            <a:ext cx="2057400" cy="26416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AE3BB7FA-2BB8-4FC2-8628-9DC586ADF615}"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BFA977B8-6115-457C-A63A-4B3F77AFFB6F}" type="slidenum">
              <a:rPr lang="zh-TW" altLang="en-US" smtClean="0"/>
              <a:t>‹#›</a:t>
            </a:fld>
            <a:endParaRPr lang="zh-TW" altLang="en-US"/>
          </a:p>
        </p:txBody>
      </p:sp>
      <p:sp>
        <p:nvSpPr>
          <p:cNvPr id="8" name="矩形 7"/>
          <p:cNvSpPr/>
          <p:nvPr/>
        </p:nvSpPr>
        <p:spPr>
          <a:xfrm>
            <a:off x="571500" y="1422400"/>
            <a:ext cx="3429000" cy="6096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628650" y="1524005"/>
            <a:ext cx="3314700" cy="468604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297544" y="1272455"/>
            <a:ext cx="514350"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3752750" y="1249048"/>
            <a:ext cx="486918"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628650" y="6400800"/>
            <a:ext cx="3314700" cy="1016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611945" y="-1087896"/>
            <a:ext cx="1229165" cy="2185183"/>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26613" y="28137"/>
            <a:ext cx="1276643" cy="2269588"/>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37161" y="1406770"/>
            <a:ext cx="844288" cy="1470165"/>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759655" y="-72"/>
            <a:ext cx="6098345"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076706" y="366184"/>
            <a:ext cx="5623560" cy="1524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076706" y="1930400"/>
            <a:ext cx="5623560" cy="64008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2686050" y="8407400"/>
            <a:ext cx="1600200" cy="63500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E3BB7FA-2BB8-4FC2-8628-9DC586ADF615}" type="datetimeFigureOut">
              <a:rPr lang="zh-TW" altLang="en-US" smtClean="0"/>
              <a:t>2019/2/21</a:t>
            </a:fld>
            <a:endParaRPr lang="zh-TW" altLang="en-US"/>
          </a:p>
        </p:txBody>
      </p:sp>
      <p:sp>
        <p:nvSpPr>
          <p:cNvPr id="10" name="頁尾版面配置區 9"/>
          <p:cNvSpPr>
            <a:spLocks noGrp="1"/>
          </p:cNvSpPr>
          <p:nvPr>
            <p:ph type="ftr" sz="quarter" idx="3"/>
          </p:nvPr>
        </p:nvSpPr>
        <p:spPr>
          <a:xfrm>
            <a:off x="4286250" y="8407400"/>
            <a:ext cx="2171700" cy="63500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6460236" y="8407400"/>
            <a:ext cx="342900" cy="63500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A977B8-6115-457C-A63A-4B3F77AFFB6F}" type="slidenum">
              <a:rPr lang="zh-TW" altLang="en-US" smtClean="0"/>
              <a:t>‹#›</a:t>
            </a:fld>
            <a:endParaRPr lang="zh-TW" altLang="en-US"/>
          </a:p>
        </p:txBody>
      </p:sp>
      <p:sp>
        <p:nvSpPr>
          <p:cNvPr id="15" name="矩形 14"/>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14350" y="539552"/>
            <a:ext cx="5886450" cy="7488832"/>
          </a:xfrm>
        </p:spPr>
        <p:txBody>
          <a:bodyPr>
            <a:normAutofit fontScale="90000"/>
          </a:bodyPr>
          <a:lstStyle/>
          <a:p>
            <a:r>
              <a:rPr lang="en-US" altLang="zh-TW" sz="1000" dirty="0" smtClean="0"/>
              <a:t/>
            </a:r>
            <a:br>
              <a:rPr lang="en-US" altLang="zh-TW" sz="1000" dirty="0" smtClean="0"/>
            </a:br>
            <a:r>
              <a:rPr lang="en-US" altLang="zh-TW" sz="1000" dirty="0"/>
              <a:t/>
            </a:r>
            <a:br>
              <a:rPr lang="en-US" altLang="zh-TW" sz="1000" dirty="0"/>
            </a:br>
            <a:r>
              <a:rPr lang="en-US" altLang="zh-TW" sz="1000" dirty="0" smtClean="0"/>
              <a:t/>
            </a:r>
            <a:br>
              <a:rPr lang="en-US" altLang="zh-TW" sz="1000" dirty="0" smtClean="0"/>
            </a:br>
            <a:r>
              <a:rPr lang="en-US" altLang="zh-TW" sz="1000" dirty="0" smtClean="0"/>
              <a:t/>
            </a:r>
            <a:br>
              <a:rPr lang="en-US" altLang="zh-TW" sz="1000" dirty="0" smtClean="0"/>
            </a:br>
            <a:r>
              <a:rPr lang="en-US" altLang="zh-TW" sz="1000" dirty="0" smtClean="0"/>
              <a:t/>
            </a:r>
            <a:br>
              <a:rPr lang="en-US" altLang="zh-TW" sz="1000" dirty="0" smtClean="0"/>
            </a:br>
            <a:r>
              <a:rPr lang="en-US" altLang="zh-TW" sz="1000" dirty="0"/>
              <a:t/>
            </a:r>
            <a:br>
              <a:rPr lang="en-US" altLang="zh-TW" sz="1000" dirty="0"/>
            </a:br>
            <a:r>
              <a:rPr lang="en-US" altLang="zh-TW" sz="1000" dirty="0" smtClean="0"/>
              <a:t/>
            </a:r>
            <a:br>
              <a:rPr lang="en-US" altLang="zh-TW" sz="1000" dirty="0" smtClean="0"/>
            </a:br>
            <a:r>
              <a:rPr lang="en-US" altLang="zh-TW" sz="1000" dirty="0"/>
              <a:t/>
            </a:r>
            <a:br>
              <a:rPr lang="en-US" altLang="zh-TW" sz="1000" dirty="0"/>
            </a:br>
            <a:r>
              <a:rPr lang="en-US" altLang="zh-TW" sz="1000" dirty="0" smtClean="0"/>
              <a:t/>
            </a:r>
            <a:br>
              <a:rPr lang="en-US" altLang="zh-TW" sz="1000" dirty="0" smtClean="0"/>
            </a:br>
            <a:r>
              <a:rPr lang="en-US" altLang="zh-TW" sz="1000" dirty="0" smtClean="0"/>
              <a:t/>
            </a:r>
            <a:br>
              <a:rPr lang="en-US" altLang="zh-TW" sz="1000" dirty="0" smtClean="0"/>
            </a:br>
            <a:r>
              <a:rPr lang="zh-TW" altLang="en-US" sz="1100" b="1" dirty="0" smtClean="0">
                <a:solidFill>
                  <a:schemeClr val="tx1"/>
                </a:solidFill>
              </a:rPr>
              <a:t>作者</a:t>
            </a:r>
            <a:r>
              <a:rPr lang="zh-TW" altLang="en-US" sz="1100" b="1" dirty="0">
                <a:solidFill>
                  <a:schemeClr val="tx1"/>
                </a:solidFill>
              </a:rPr>
              <a:t>簡介</a:t>
            </a:r>
            <a:br>
              <a:rPr lang="zh-TW" altLang="en-US" sz="1100" b="1" dirty="0">
                <a:solidFill>
                  <a:schemeClr val="tx1"/>
                </a:solidFill>
              </a:rPr>
            </a:br>
            <a:r>
              <a:rPr lang="zh-TW" altLang="en-US" sz="1100" b="1" dirty="0">
                <a:solidFill>
                  <a:schemeClr val="tx1"/>
                </a:solidFill>
              </a:rPr>
              <a:t>                 邱蕙琳      </a:t>
            </a:r>
            <a:br>
              <a:rPr lang="zh-TW" altLang="en-US" sz="1100" b="1" dirty="0">
                <a:solidFill>
                  <a:schemeClr val="tx1"/>
                </a:solidFill>
              </a:rPr>
            </a:br>
            <a:r>
              <a:rPr lang="zh-TW" altLang="en-US" sz="1100" b="1" dirty="0">
                <a:solidFill>
                  <a:schemeClr val="tx1"/>
                </a:solidFill>
              </a:rPr>
              <a:t>                 弘光科技大學美髮造型設計系專任助理</a:t>
            </a:r>
            <a:r>
              <a:rPr lang="zh-TW" altLang="en-US" sz="1100" b="1" dirty="0" smtClean="0">
                <a:solidFill>
                  <a:schemeClr val="tx1"/>
                </a:solidFill>
              </a:rPr>
              <a:t>教授</a:t>
            </a:r>
            <a:r>
              <a:rPr lang="en-US" altLang="zh-TW" sz="1100" b="1" dirty="0" smtClean="0">
                <a:solidFill>
                  <a:schemeClr val="tx1"/>
                </a:solidFill>
              </a:rPr>
              <a:t/>
            </a:r>
            <a:br>
              <a:rPr lang="en-US" altLang="zh-TW" sz="1100" b="1" dirty="0" smtClean="0">
                <a:solidFill>
                  <a:schemeClr val="tx1"/>
                </a:solidFill>
              </a:rPr>
            </a:br>
            <a:r>
              <a:rPr lang="zh-TW" altLang="en-US" sz="1100" b="1" dirty="0" smtClean="0">
                <a:solidFill>
                  <a:schemeClr val="tx1"/>
                </a:solidFill>
              </a:rPr>
              <a:t>簡歷</a:t>
            </a:r>
            <a:r>
              <a:rPr lang="zh-TW" altLang="en-US" sz="1100" b="1" dirty="0">
                <a:solidFill>
                  <a:schemeClr val="tx1"/>
                </a:solidFill>
              </a:rPr>
              <a:t/>
            </a:r>
            <a:br>
              <a:rPr lang="zh-TW" altLang="en-US" sz="1100" b="1" dirty="0">
                <a:solidFill>
                  <a:schemeClr val="tx1"/>
                </a:solidFill>
              </a:rPr>
            </a:br>
            <a:r>
              <a:rPr lang="en-US" altLang="zh-TW" sz="1100" b="1" dirty="0">
                <a:solidFill>
                  <a:schemeClr val="tx1"/>
                </a:solidFill>
              </a:rPr>
              <a:t>1992</a:t>
            </a:r>
            <a:r>
              <a:rPr lang="zh-TW" altLang="en-US" sz="1100" b="1" dirty="0">
                <a:solidFill>
                  <a:schemeClr val="tx1"/>
                </a:solidFill>
              </a:rPr>
              <a:t>年</a:t>
            </a:r>
            <a:r>
              <a:rPr lang="en-US" altLang="zh-TW" sz="1100" b="1" dirty="0">
                <a:solidFill>
                  <a:schemeClr val="tx1"/>
                </a:solidFill>
              </a:rPr>
              <a:t>07</a:t>
            </a:r>
            <a:r>
              <a:rPr lang="zh-TW" altLang="en-US" sz="1100" b="1" dirty="0">
                <a:solidFill>
                  <a:schemeClr val="tx1"/>
                </a:solidFill>
              </a:rPr>
              <a:t>月      國立台灣藝術大學校美術系畢業</a:t>
            </a:r>
            <a:br>
              <a:rPr lang="zh-TW" altLang="en-US" sz="1100" b="1" dirty="0">
                <a:solidFill>
                  <a:schemeClr val="tx1"/>
                </a:solidFill>
              </a:rPr>
            </a:br>
            <a:r>
              <a:rPr lang="en-US" altLang="zh-TW" sz="1100" b="1" dirty="0">
                <a:solidFill>
                  <a:schemeClr val="tx1"/>
                </a:solidFill>
              </a:rPr>
              <a:t>1995</a:t>
            </a:r>
            <a:r>
              <a:rPr lang="zh-TW" altLang="en-US" sz="1100" b="1" dirty="0">
                <a:solidFill>
                  <a:schemeClr val="tx1"/>
                </a:solidFill>
              </a:rPr>
              <a:t>年</a:t>
            </a:r>
            <a:r>
              <a:rPr lang="en-US" altLang="zh-TW" sz="1100" b="1" dirty="0">
                <a:solidFill>
                  <a:schemeClr val="tx1"/>
                </a:solidFill>
              </a:rPr>
              <a:t>07</a:t>
            </a:r>
            <a:r>
              <a:rPr lang="zh-TW" altLang="en-US" sz="1100" b="1" dirty="0">
                <a:solidFill>
                  <a:schemeClr val="tx1"/>
                </a:solidFill>
              </a:rPr>
              <a:t>月      西班牙薩拉曼卡大學美術系碩士畢業</a:t>
            </a:r>
            <a:br>
              <a:rPr lang="zh-TW" altLang="en-US" sz="1100" b="1" dirty="0">
                <a:solidFill>
                  <a:schemeClr val="tx1"/>
                </a:solidFill>
              </a:rPr>
            </a:br>
            <a:r>
              <a:rPr lang="zh-TW" altLang="en-US" sz="1100" b="1" dirty="0">
                <a:solidFill>
                  <a:schemeClr val="tx1"/>
                </a:solidFill>
              </a:rPr>
              <a:t>                 </a:t>
            </a:r>
            <a:r>
              <a:rPr lang="en-US" altLang="zh-TW" sz="1100" b="1" dirty="0">
                <a:solidFill>
                  <a:schemeClr val="tx1"/>
                </a:solidFill>
              </a:rPr>
              <a:t>(Universidad De Salamanca</a:t>
            </a:r>
            <a:r>
              <a:rPr lang="zh-TW" altLang="en-US" sz="1100" b="1" dirty="0">
                <a:solidFill>
                  <a:schemeClr val="tx1"/>
                </a:solidFill>
              </a:rPr>
              <a:t>，</a:t>
            </a:r>
            <a:r>
              <a:rPr lang="en-US" altLang="zh-TW" sz="1100" b="1" dirty="0">
                <a:solidFill>
                  <a:schemeClr val="tx1"/>
                </a:solidFill>
              </a:rPr>
              <a:t>Spain)</a:t>
            </a:r>
            <a:br>
              <a:rPr lang="en-US" altLang="zh-TW" sz="1100" b="1" dirty="0">
                <a:solidFill>
                  <a:schemeClr val="tx1"/>
                </a:solidFill>
              </a:rPr>
            </a:br>
            <a:r>
              <a:rPr lang="en-US" altLang="zh-TW" sz="1100" b="1" dirty="0" smtClean="0">
                <a:solidFill>
                  <a:schemeClr val="tx1"/>
                </a:solidFill>
              </a:rPr>
              <a:t>2007-2009</a:t>
            </a:r>
            <a:r>
              <a:rPr lang="zh-TW" altLang="en-US" sz="1100" b="1" dirty="0">
                <a:solidFill>
                  <a:schemeClr val="tx1"/>
                </a:solidFill>
              </a:rPr>
              <a:t>年    </a:t>
            </a:r>
            <a:r>
              <a:rPr lang="zh-TW" altLang="en-US" sz="1100" b="1" dirty="0" smtClean="0">
                <a:solidFill>
                  <a:schemeClr val="tx1"/>
                </a:solidFill>
              </a:rPr>
              <a:t> </a:t>
            </a:r>
            <a:r>
              <a:rPr lang="zh-TW" altLang="en-US" sz="1100" b="1" dirty="0">
                <a:solidFill>
                  <a:schemeClr val="tx1"/>
                </a:solidFill>
              </a:rPr>
              <a:t>全國中小學美術比賽</a:t>
            </a:r>
            <a:r>
              <a:rPr lang="zh-TW" altLang="en-US" sz="1100" b="1" dirty="0" smtClean="0">
                <a:solidFill>
                  <a:schemeClr val="tx1"/>
                </a:solidFill>
              </a:rPr>
              <a:t>評審</a:t>
            </a:r>
            <a:r>
              <a:rPr lang="zh-TW" altLang="en-US" sz="1100" b="1" dirty="0">
                <a:solidFill>
                  <a:schemeClr val="tx1"/>
                </a:solidFill>
              </a:rPr>
              <a:t/>
            </a:r>
            <a:br>
              <a:rPr lang="zh-TW" altLang="en-US" sz="1100" b="1" dirty="0">
                <a:solidFill>
                  <a:schemeClr val="tx1"/>
                </a:solidFill>
              </a:rPr>
            </a:br>
            <a:r>
              <a:rPr lang="en-US" altLang="zh-TW" sz="1100" b="1" dirty="0">
                <a:solidFill>
                  <a:schemeClr val="tx1"/>
                </a:solidFill>
              </a:rPr>
              <a:t>2009</a:t>
            </a:r>
            <a:r>
              <a:rPr lang="zh-TW" altLang="en-US" sz="1100" b="1" dirty="0">
                <a:solidFill>
                  <a:schemeClr val="tx1"/>
                </a:solidFill>
              </a:rPr>
              <a:t>年</a:t>
            </a:r>
            <a:r>
              <a:rPr lang="en-US" altLang="zh-TW" sz="1100" b="1" dirty="0">
                <a:solidFill>
                  <a:schemeClr val="tx1"/>
                </a:solidFill>
              </a:rPr>
              <a:t>10</a:t>
            </a:r>
            <a:r>
              <a:rPr lang="zh-TW" altLang="en-US" sz="1100" b="1" dirty="0">
                <a:solidFill>
                  <a:schemeClr val="tx1"/>
                </a:solidFill>
              </a:rPr>
              <a:t>月      台中縣環保局美術比賽評審</a:t>
            </a:r>
            <a:br>
              <a:rPr lang="zh-TW" altLang="en-US" sz="1100" b="1" dirty="0">
                <a:solidFill>
                  <a:schemeClr val="tx1"/>
                </a:solidFill>
              </a:rPr>
            </a:br>
            <a:r>
              <a:rPr lang="en-US" altLang="zh-TW" sz="1100" b="1" dirty="0" smtClean="0">
                <a:solidFill>
                  <a:schemeClr val="tx1"/>
                </a:solidFill>
              </a:rPr>
              <a:t>2009-2017</a:t>
            </a:r>
            <a:r>
              <a:rPr lang="zh-TW" altLang="en-US" sz="1100" b="1" dirty="0">
                <a:solidFill>
                  <a:schemeClr val="tx1"/>
                </a:solidFill>
              </a:rPr>
              <a:t>年  </a:t>
            </a:r>
            <a:r>
              <a:rPr lang="zh-TW" altLang="en-US" sz="1100" b="1" dirty="0" smtClean="0">
                <a:solidFill>
                  <a:schemeClr val="tx1"/>
                </a:solidFill>
              </a:rPr>
              <a:t>   </a:t>
            </a:r>
            <a:r>
              <a:rPr lang="zh-TW" altLang="en-US" sz="1100" b="1" dirty="0">
                <a:solidFill>
                  <a:schemeClr val="tx1"/>
                </a:solidFill>
              </a:rPr>
              <a:t>行政院科學委員會中部科學園區管理局，工安環保月「兒童及青少年繪畫比賽」評審委員</a:t>
            </a:r>
            <a:br>
              <a:rPr lang="zh-TW" altLang="en-US" sz="1100" b="1" dirty="0">
                <a:solidFill>
                  <a:schemeClr val="tx1"/>
                </a:solidFill>
              </a:rPr>
            </a:br>
            <a:r>
              <a:rPr lang="en-US" altLang="zh-TW" sz="1100" b="1" dirty="0">
                <a:solidFill>
                  <a:schemeClr val="tx1"/>
                </a:solidFill>
              </a:rPr>
              <a:t>2011</a:t>
            </a:r>
            <a:r>
              <a:rPr lang="zh-TW" altLang="en-US" sz="1100" b="1" dirty="0">
                <a:solidFill>
                  <a:schemeClr val="tx1"/>
                </a:solidFill>
              </a:rPr>
              <a:t>年</a:t>
            </a:r>
            <a:r>
              <a:rPr lang="en-US" altLang="zh-TW" sz="1100" b="1" dirty="0">
                <a:solidFill>
                  <a:schemeClr val="tx1"/>
                </a:solidFill>
              </a:rPr>
              <a:t>02</a:t>
            </a:r>
            <a:r>
              <a:rPr lang="zh-TW" altLang="en-US" sz="1100" b="1" dirty="0">
                <a:solidFill>
                  <a:schemeClr val="tx1"/>
                </a:solidFill>
              </a:rPr>
              <a:t>月      苗栗縣「全國花燈博覽會花燈造型創意比賽」比賽評審</a:t>
            </a:r>
            <a:br>
              <a:rPr lang="zh-TW" altLang="en-US" sz="1100" b="1" dirty="0">
                <a:solidFill>
                  <a:schemeClr val="tx1"/>
                </a:solidFill>
              </a:rPr>
            </a:br>
            <a:r>
              <a:rPr lang="en-US" altLang="zh-TW" sz="1100" b="1" dirty="0" smtClean="0">
                <a:solidFill>
                  <a:schemeClr val="tx1"/>
                </a:solidFill>
              </a:rPr>
              <a:t>2012</a:t>
            </a:r>
            <a:r>
              <a:rPr lang="zh-TW" altLang="en-US" sz="1100" b="1" dirty="0">
                <a:solidFill>
                  <a:schemeClr val="tx1"/>
                </a:solidFill>
              </a:rPr>
              <a:t>年</a:t>
            </a:r>
            <a:r>
              <a:rPr lang="en-US" altLang="zh-TW" sz="1100" b="1" dirty="0">
                <a:solidFill>
                  <a:schemeClr val="tx1"/>
                </a:solidFill>
              </a:rPr>
              <a:t>02</a:t>
            </a:r>
            <a:r>
              <a:rPr lang="zh-TW" altLang="en-US" sz="1100" b="1" dirty="0">
                <a:solidFill>
                  <a:schemeClr val="tx1"/>
                </a:solidFill>
              </a:rPr>
              <a:t>月      教育部高職資訊科技融入教學</a:t>
            </a:r>
            <a:r>
              <a:rPr lang="en-US" altLang="zh-TW" sz="1100" b="1" dirty="0">
                <a:solidFill>
                  <a:schemeClr val="tx1"/>
                </a:solidFill>
              </a:rPr>
              <a:t>-</a:t>
            </a:r>
            <a:r>
              <a:rPr lang="zh-TW" altLang="en-US" sz="1100" b="1" dirty="0">
                <a:solidFill>
                  <a:schemeClr val="tx1"/>
                </a:solidFill>
              </a:rPr>
              <a:t>「色彩概論數位教材發展與推廣計畫」審查委員 </a:t>
            </a:r>
            <a:br>
              <a:rPr lang="zh-TW" altLang="en-US" sz="1100" b="1" dirty="0">
                <a:solidFill>
                  <a:schemeClr val="tx1"/>
                </a:solidFill>
              </a:rPr>
            </a:br>
            <a:r>
              <a:rPr lang="en-US" altLang="zh-TW" sz="1100" b="1" dirty="0">
                <a:solidFill>
                  <a:schemeClr val="tx1"/>
                </a:solidFill>
              </a:rPr>
              <a:t>2013</a:t>
            </a:r>
            <a:r>
              <a:rPr lang="zh-TW" altLang="en-US" sz="1100" b="1" dirty="0">
                <a:solidFill>
                  <a:schemeClr val="tx1"/>
                </a:solidFill>
              </a:rPr>
              <a:t>年</a:t>
            </a:r>
            <a:r>
              <a:rPr lang="en-US" altLang="zh-TW" sz="1100" b="1" dirty="0">
                <a:solidFill>
                  <a:schemeClr val="tx1"/>
                </a:solidFill>
              </a:rPr>
              <a:t>05</a:t>
            </a:r>
            <a:r>
              <a:rPr lang="zh-TW" altLang="en-US" sz="1100" b="1" dirty="0">
                <a:solidFill>
                  <a:schemeClr val="tx1"/>
                </a:solidFill>
              </a:rPr>
              <a:t>月      技專院校四技二專統一測驗「色彩概論」命題暨入圍委員 </a:t>
            </a:r>
            <a:br>
              <a:rPr lang="zh-TW" altLang="en-US" sz="1100" b="1" dirty="0">
                <a:solidFill>
                  <a:schemeClr val="tx1"/>
                </a:solidFill>
              </a:rPr>
            </a:br>
            <a:r>
              <a:rPr lang="en-US" altLang="zh-TW" sz="1100" b="1" dirty="0" smtClean="0">
                <a:solidFill>
                  <a:schemeClr val="tx1"/>
                </a:solidFill>
              </a:rPr>
              <a:t>2014-2017</a:t>
            </a:r>
            <a:r>
              <a:rPr lang="zh-TW" altLang="en-US" sz="1100" b="1" dirty="0">
                <a:solidFill>
                  <a:schemeClr val="tx1"/>
                </a:solidFill>
              </a:rPr>
              <a:t>年     </a:t>
            </a:r>
            <a:r>
              <a:rPr lang="zh-TW" altLang="en-US" sz="1100" b="1" dirty="0" smtClean="0">
                <a:solidFill>
                  <a:schemeClr val="tx1"/>
                </a:solidFill>
              </a:rPr>
              <a:t>教育部</a:t>
            </a:r>
            <a:r>
              <a:rPr lang="zh-TW" altLang="en-US" sz="1100" b="1" dirty="0">
                <a:solidFill>
                  <a:schemeClr val="tx1"/>
                </a:solidFill>
              </a:rPr>
              <a:t>全國高中職專題競賽</a:t>
            </a:r>
            <a:r>
              <a:rPr lang="en-US" altLang="zh-TW" sz="1100" b="1" dirty="0">
                <a:solidFill>
                  <a:schemeClr val="tx1"/>
                </a:solidFill>
              </a:rPr>
              <a:t>-</a:t>
            </a:r>
            <a:r>
              <a:rPr lang="zh-TW" altLang="en-US" sz="1100" b="1" dirty="0">
                <a:solidFill>
                  <a:schemeClr val="tx1"/>
                </a:solidFill>
              </a:rPr>
              <a:t>「創意專題」審查委員</a:t>
            </a:r>
            <a:br>
              <a:rPr lang="zh-TW" altLang="en-US" sz="1100" b="1" dirty="0">
                <a:solidFill>
                  <a:schemeClr val="tx1"/>
                </a:solidFill>
              </a:rPr>
            </a:br>
            <a:r>
              <a:rPr lang="en-US" altLang="zh-TW" sz="1100" b="1" dirty="0">
                <a:solidFill>
                  <a:schemeClr val="tx1"/>
                </a:solidFill>
              </a:rPr>
              <a:t>2015</a:t>
            </a:r>
            <a:r>
              <a:rPr lang="zh-TW" altLang="en-US" sz="1100" b="1" dirty="0">
                <a:solidFill>
                  <a:schemeClr val="tx1"/>
                </a:solidFill>
              </a:rPr>
              <a:t>年</a:t>
            </a:r>
            <a:r>
              <a:rPr lang="en-US" altLang="zh-TW" sz="1100" b="1" dirty="0">
                <a:solidFill>
                  <a:schemeClr val="tx1"/>
                </a:solidFill>
              </a:rPr>
              <a:t>07</a:t>
            </a:r>
            <a:r>
              <a:rPr lang="zh-TW" altLang="en-US" sz="1100" b="1" dirty="0">
                <a:solidFill>
                  <a:schemeClr val="tx1"/>
                </a:solidFill>
              </a:rPr>
              <a:t>月      弘光科技大學美髮造型設計系專任行政組長</a:t>
            </a:r>
            <a:br>
              <a:rPr lang="zh-TW" altLang="en-US" sz="1100" b="1" dirty="0">
                <a:solidFill>
                  <a:schemeClr val="tx1"/>
                </a:solidFill>
              </a:rPr>
            </a:br>
            <a:r>
              <a:rPr lang="en-US" altLang="zh-TW" sz="1100" b="1" dirty="0" smtClean="0">
                <a:solidFill>
                  <a:schemeClr val="tx1"/>
                </a:solidFill>
              </a:rPr>
              <a:t>2016</a:t>
            </a:r>
            <a:r>
              <a:rPr lang="zh-TW" altLang="en-US" sz="1100" b="1" dirty="0">
                <a:solidFill>
                  <a:schemeClr val="tx1"/>
                </a:solidFill>
              </a:rPr>
              <a:t>年</a:t>
            </a:r>
            <a:r>
              <a:rPr lang="en-US" altLang="zh-TW" sz="1100" b="1" dirty="0">
                <a:solidFill>
                  <a:schemeClr val="tx1"/>
                </a:solidFill>
              </a:rPr>
              <a:t>02</a:t>
            </a:r>
            <a:r>
              <a:rPr lang="zh-TW" altLang="en-US" sz="1100" b="1" dirty="0">
                <a:solidFill>
                  <a:schemeClr val="tx1"/>
                </a:solidFill>
              </a:rPr>
              <a:t>月      弘光科技大學美髮造型設計系系主任</a:t>
            </a:r>
            <a:br>
              <a:rPr lang="zh-TW" altLang="en-US" sz="1100" b="1" dirty="0">
                <a:solidFill>
                  <a:schemeClr val="tx1"/>
                </a:solidFill>
              </a:rPr>
            </a:br>
            <a:r>
              <a:rPr lang="en-US" altLang="zh-TW" sz="1100" b="1" dirty="0" smtClean="0">
                <a:solidFill>
                  <a:schemeClr val="tx1"/>
                </a:solidFill>
              </a:rPr>
              <a:t>2017</a:t>
            </a:r>
            <a:r>
              <a:rPr lang="zh-TW" altLang="en-US" sz="1100" b="1" dirty="0">
                <a:solidFill>
                  <a:schemeClr val="tx1"/>
                </a:solidFill>
              </a:rPr>
              <a:t>年</a:t>
            </a:r>
            <a:r>
              <a:rPr lang="en-US" altLang="zh-TW" sz="1100" b="1" dirty="0">
                <a:solidFill>
                  <a:schemeClr val="tx1"/>
                </a:solidFill>
              </a:rPr>
              <a:t>01</a:t>
            </a:r>
            <a:r>
              <a:rPr lang="zh-TW" altLang="en-US" sz="1100" b="1" dirty="0">
                <a:solidFill>
                  <a:schemeClr val="tx1"/>
                </a:solidFill>
              </a:rPr>
              <a:t>月      台灣快樂麗康企業有限公司「美學藝術」</a:t>
            </a:r>
            <a:r>
              <a:rPr lang="zh-TW" altLang="en-US" sz="1100" b="1" dirty="0" smtClean="0">
                <a:solidFill>
                  <a:schemeClr val="tx1"/>
                </a:solidFill>
              </a:rPr>
              <a:t>顧問</a:t>
            </a:r>
            <a:r>
              <a:rPr lang="en-US" altLang="zh-TW" sz="1100" b="1" dirty="0">
                <a:solidFill>
                  <a:schemeClr val="tx1"/>
                </a:solidFill>
              </a:rPr>
              <a:t/>
            </a:r>
            <a:br>
              <a:rPr lang="en-US" altLang="zh-TW" sz="1100" b="1" dirty="0">
                <a:solidFill>
                  <a:schemeClr val="tx1"/>
                </a:solidFill>
              </a:rPr>
            </a:br>
            <a:r>
              <a:rPr lang="en-US" altLang="zh-TW" sz="1100" b="1" dirty="0" smtClean="0">
                <a:solidFill>
                  <a:schemeClr val="tx1"/>
                </a:solidFill>
              </a:rPr>
              <a:t/>
            </a:r>
            <a:br>
              <a:rPr lang="en-US" altLang="zh-TW" sz="1100" b="1" dirty="0" smtClean="0">
                <a:solidFill>
                  <a:schemeClr val="tx1"/>
                </a:solidFill>
              </a:rPr>
            </a:br>
            <a:r>
              <a:rPr lang="en-US" altLang="zh-TW" sz="1100" b="1" dirty="0">
                <a:solidFill>
                  <a:schemeClr val="tx1"/>
                </a:solidFill>
              </a:rPr>
              <a:t/>
            </a:r>
            <a:br>
              <a:rPr lang="en-US" altLang="zh-TW" sz="1100" b="1" dirty="0">
                <a:solidFill>
                  <a:schemeClr val="tx1"/>
                </a:solidFill>
              </a:rPr>
            </a:br>
            <a:r>
              <a:rPr lang="en-US" altLang="zh-TW" sz="1100" b="1" dirty="0" smtClean="0">
                <a:solidFill>
                  <a:schemeClr val="tx1"/>
                </a:solidFill>
              </a:rPr>
              <a:t/>
            </a:r>
            <a:br>
              <a:rPr lang="en-US" altLang="zh-TW" sz="1100" b="1" dirty="0" smtClean="0">
                <a:solidFill>
                  <a:schemeClr val="tx1"/>
                </a:solidFill>
              </a:rPr>
            </a:br>
            <a:r>
              <a:rPr lang="zh-TW" altLang="en-US" sz="1100" b="1" dirty="0" smtClean="0">
                <a:solidFill>
                  <a:schemeClr val="tx1"/>
                </a:solidFill>
              </a:rPr>
              <a:t>個人</a:t>
            </a:r>
            <a:r>
              <a:rPr lang="zh-TW" altLang="en-US" sz="1100" b="1" dirty="0">
                <a:solidFill>
                  <a:schemeClr val="tx1"/>
                </a:solidFill>
              </a:rPr>
              <a:t>展覽</a:t>
            </a:r>
            <a:r>
              <a:rPr lang="zh-TW" altLang="en-US" sz="1100" b="1" dirty="0" smtClean="0">
                <a:solidFill>
                  <a:schemeClr val="tx1"/>
                </a:solidFill>
              </a:rPr>
              <a:t>資歷</a:t>
            </a:r>
            <a:r>
              <a:rPr lang="zh-TW" altLang="en-US" sz="1100" b="1" dirty="0">
                <a:solidFill>
                  <a:schemeClr val="tx1"/>
                </a:solidFill>
              </a:rPr>
              <a:t/>
            </a:r>
            <a:br>
              <a:rPr lang="zh-TW" altLang="en-US" sz="1100" b="1" dirty="0">
                <a:solidFill>
                  <a:schemeClr val="tx1"/>
                </a:solidFill>
              </a:rPr>
            </a:br>
            <a:r>
              <a:rPr lang="en-US" altLang="zh-TW" sz="1100" b="1" dirty="0">
                <a:solidFill>
                  <a:schemeClr val="tx1"/>
                </a:solidFill>
              </a:rPr>
              <a:t>1989</a:t>
            </a:r>
            <a:r>
              <a:rPr lang="zh-TW" altLang="en-US" sz="1100" b="1" dirty="0">
                <a:solidFill>
                  <a:schemeClr val="tx1"/>
                </a:solidFill>
              </a:rPr>
              <a:t>年</a:t>
            </a:r>
            <a:r>
              <a:rPr lang="en-US" altLang="zh-TW" sz="1100" b="1" dirty="0">
                <a:solidFill>
                  <a:schemeClr val="tx1"/>
                </a:solidFill>
              </a:rPr>
              <a:t>07</a:t>
            </a:r>
            <a:r>
              <a:rPr lang="zh-TW" altLang="en-US" sz="1100" b="1" dirty="0">
                <a:solidFill>
                  <a:schemeClr val="tx1"/>
                </a:solidFill>
              </a:rPr>
              <a:t>月     高雄市阿普畫廊聯展</a:t>
            </a:r>
            <a:br>
              <a:rPr lang="zh-TW" altLang="en-US" sz="1100" b="1" dirty="0">
                <a:solidFill>
                  <a:schemeClr val="tx1"/>
                </a:solidFill>
              </a:rPr>
            </a:br>
            <a:r>
              <a:rPr lang="en-US" altLang="zh-TW" sz="1100" b="1" dirty="0">
                <a:solidFill>
                  <a:schemeClr val="tx1"/>
                </a:solidFill>
              </a:rPr>
              <a:t>1993</a:t>
            </a:r>
            <a:r>
              <a:rPr lang="zh-TW" altLang="en-US" sz="1100" b="1" dirty="0">
                <a:solidFill>
                  <a:schemeClr val="tx1"/>
                </a:solidFill>
              </a:rPr>
              <a:t>年</a:t>
            </a:r>
            <a:r>
              <a:rPr lang="en-US" altLang="zh-TW" sz="1100" b="1" dirty="0">
                <a:solidFill>
                  <a:schemeClr val="tx1"/>
                </a:solidFill>
              </a:rPr>
              <a:t>07</a:t>
            </a:r>
            <a:r>
              <a:rPr lang="zh-TW" altLang="en-US" sz="1100" b="1" dirty="0">
                <a:solidFill>
                  <a:schemeClr val="tx1"/>
                </a:solidFill>
              </a:rPr>
              <a:t>月     台北市拔萃畫廊聯展</a:t>
            </a:r>
            <a:br>
              <a:rPr lang="zh-TW" altLang="en-US" sz="1100" b="1" dirty="0">
                <a:solidFill>
                  <a:schemeClr val="tx1"/>
                </a:solidFill>
              </a:rPr>
            </a:br>
            <a:r>
              <a:rPr lang="en-US" altLang="zh-TW" sz="1100" b="1" dirty="0">
                <a:solidFill>
                  <a:schemeClr val="tx1"/>
                </a:solidFill>
              </a:rPr>
              <a:t>1995</a:t>
            </a:r>
            <a:r>
              <a:rPr lang="zh-TW" altLang="en-US" sz="1100" b="1" dirty="0">
                <a:solidFill>
                  <a:schemeClr val="tx1"/>
                </a:solidFill>
              </a:rPr>
              <a:t>年</a:t>
            </a:r>
            <a:r>
              <a:rPr lang="en-US" altLang="zh-TW" sz="1100" b="1" dirty="0">
                <a:solidFill>
                  <a:schemeClr val="tx1"/>
                </a:solidFill>
              </a:rPr>
              <a:t>05</a:t>
            </a:r>
            <a:r>
              <a:rPr lang="zh-TW" altLang="en-US" sz="1100" b="1" dirty="0">
                <a:solidFill>
                  <a:schemeClr val="tx1"/>
                </a:solidFill>
              </a:rPr>
              <a:t>月     西班牙馬德里市立文化中心聯展</a:t>
            </a:r>
            <a:br>
              <a:rPr lang="zh-TW" altLang="en-US" sz="1100" b="1" dirty="0">
                <a:solidFill>
                  <a:schemeClr val="tx1"/>
                </a:solidFill>
              </a:rPr>
            </a:br>
            <a:r>
              <a:rPr lang="en-US" altLang="zh-TW" sz="1100" b="1" dirty="0">
                <a:solidFill>
                  <a:schemeClr val="tx1"/>
                </a:solidFill>
              </a:rPr>
              <a:t>1995</a:t>
            </a:r>
            <a:r>
              <a:rPr lang="zh-TW" altLang="en-US" sz="1100" b="1" dirty="0">
                <a:solidFill>
                  <a:schemeClr val="tx1"/>
                </a:solidFill>
              </a:rPr>
              <a:t>年</a:t>
            </a:r>
            <a:r>
              <a:rPr lang="en-US" altLang="zh-TW" sz="1100" b="1" dirty="0">
                <a:solidFill>
                  <a:schemeClr val="tx1"/>
                </a:solidFill>
              </a:rPr>
              <a:t>06</a:t>
            </a:r>
            <a:r>
              <a:rPr lang="zh-TW" altLang="en-US" sz="1100" b="1" dirty="0">
                <a:solidFill>
                  <a:schemeClr val="tx1"/>
                </a:solidFill>
              </a:rPr>
              <a:t>月     西班牙薩拉曼卡魯拉銀行畫廊聯展</a:t>
            </a:r>
            <a:br>
              <a:rPr lang="zh-TW" altLang="en-US" sz="1100" b="1" dirty="0">
                <a:solidFill>
                  <a:schemeClr val="tx1"/>
                </a:solidFill>
              </a:rPr>
            </a:br>
            <a:r>
              <a:rPr lang="en-US" altLang="zh-TW" sz="1100" b="1" dirty="0">
                <a:solidFill>
                  <a:schemeClr val="tx1"/>
                </a:solidFill>
              </a:rPr>
              <a:t>1997</a:t>
            </a:r>
            <a:r>
              <a:rPr lang="zh-TW" altLang="en-US" sz="1100" b="1" dirty="0">
                <a:solidFill>
                  <a:schemeClr val="tx1"/>
                </a:solidFill>
              </a:rPr>
              <a:t>年</a:t>
            </a:r>
            <a:r>
              <a:rPr lang="en-US" altLang="zh-TW" sz="1100" b="1" dirty="0">
                <a:solidFill>
                  <a:schemeClr val="tx1"/>
                </a:solidFill>
              </a:rPr>
              <a:t>08</a:t>
            </a:r>
            <a:r>
              <a:rPr lang="zh-TW" altLang="en-US" sz="1100" b="1" dirty="0">
                <a:solidFill>
                  <a:schemeClr val="tx1"/>
                </a:solidFill>
              </a:rPr>
              <a:t>月     台北市竹圍工作室聯展</a:t>
            </a:r>
            <a:br>
              <a:rPr lang="zh-TW" altLang="en-US" sz="1100" b="1" dirty="0">
                <a:solidFill>
                  <a:schemeClr val="tx1"/>
                </a:solidFill>
              </a:rPr>
            </a:br>
            <a:r>
              <a:rPr lang="en-US" altLang="zh-TW" sz="1100" b="1" dirty="0">
                <a:solidFill>
                  <a:schemeClr val="tx1"/>
                </a:solidFill>
              </a:rPr>
              <a:t>2001</a:t>
            </a:r>
            <a:r>
              <a:rPr lang="zh-TW" altLang="en-US" sz="1100" b="1" dirty="0">
                <a:solidFill>
                  <a:schemeClr val="tx1"/>
                </a:solidFill>
              </a:rPr>
              <a:t>年</a:t>
            </a:r>
            <a:r>
              <a:rPr lang="en-US" altLang="zh-TW" sz="1100" b="1" dirty="0">
                <a:solidFill>
                  <a:schemeClr val="tx1"/>
                </a:solidFill>
              </a:rPr>
              <a:t>03</a:t>
            </a:r>
            <a:r>
              <a:rPr lang="zh-TW" altLang="en-US" sz="1100" b="1" dirty="0">
                <a:solidFill>
                  <a:schemeClr val="tx1"/>
                </a:solidFill>
              </a:rPr>
              <a:t>月     台中縣立港區藝術中心「自由落體」個展</a:t>
            </a:r>
            <a:br>
              <a:rPr lang="zh-TW" altLang="en-US" sz="1100" b="1" dirty="0">
                <a:solidFill>
                  <a:schemeClr val="tx1"/>
                </a:solidFill>
              </a:rPr>
            </a:br>
            <a:r>
              <a:rPr lang="en-US" altLang="zh-TW" sz="1100" b="1" dirty="0">
                <a:solidFill>
                  <a:schemeClr val="tx1"/>
                </a:solidFill>
              </a:rPr>
              <a:t>2002</a:t>
            </a:r>
            <a:r>
              <a:rPr lang="zh-TW" altLang="en-US" sz="1100" b="1" dirty="0">
                <a:solidFill>
                  <a:schemeClr val="tx1"/>
                </a:solidFill>
              </a:rPr>
              <a:t>年</a:t>
            </a:r>
            <a:r>
              <a:rPr lang="en-US" altLang="zh-TW" sz="1100" b="1" dirty="0">
                <a:solidFill>
                  <a:schemeClr val="tx1"/>
                </a:solidFill>
              </a:rPr>
              <a:t>05</a:t>
            </a:r>
            <a:r>
              <a:rPr lang="zh-TW" altLang="en-US" sz="1100" b="1" dirty="0">
                <a:solidFill>
                  <a:schemeClr val="tx1"/>
                </a:solidFill>
              </a:rPr>
              <a:t>月     弘光技術學院「位移」聯展</a:t>
            </a:r>
            <a:br>
              <a:rPr lang="zh-TW" altLang="en-US" sz="1100" b="1" dirty="0">
                <a:solidFill>
                  <a:schemeClr val="tx1"/>
                </a:solidFill>
              </a:rPr>
            </a:br>
            <a:r>
              <a:rPr lang="en-US" altLang="zh-TW" sz="1100" b="1" dirty="0">
                <a:solidFill>
                  <a:schemeClr val="tx1"/>
                </a:solidFill>
              </a:rPr>
              <a:t>2002</a:t>
            </a:r>
            <a:r>
              <a:rPr lang="zh-TW" altLang="en-US" sz="1100" b="1" dirty="0">
                <a:solidFill>
                  <a:schemeClr val="tx1"/>
                </a:solidFill>
              </a:rPr>
              <a:t>年</a:t>
            </a:r>
            <a:r>
              <a:rPr lang="en-US" altLang="zh-TW" sz="1100" b="1" dirty="0">
                <a:solidFill>
                  <a:schemeClr val="tx1"/>
                </a:solidFill>
              </a:rPr>
              <a:t>11</a:t>
            </a:r>
            <a:r>
              <a:rPr lang="zh-TW" altLang="en-US" sz="1100" b="1" dirty="0">
                <a:solidFill>
                  <a:schemeClr val="tx1"/>
                </a:solidFill>
              </a:rPr>
              <a:t>月     弘光技術學院「弘光美展」聯展</a:t>
            </a:r>
            <a:br>
              <a:rPr lang="zh-TW" altLang="en-US" sz="1100" b="1" dirty="0">
                <a:solidFill>
                  <a:schemeClr val="tx1"/>
                </a:solidFill>
              </a:rPr>
            </a:br>
            <a:r>
              <a:rPr lang="en-US" altLang="zh-TW" sz="1100" b="1" dirty="0">
                <a:solidFill>
                  <a:schemeClr val="tx1"/>
                </a:solidFill>
              </a:rPr>
              <a:t>2003</a:t>
            </a:r>
            <a:r>
              <a:rPr lang="zh-TW" altLang="en-US" sz="1100" b="1" dirty="0">
                <a:solidFill>
                  <a:schemeClr val="tx1"/>
                </a:solidFill>
              </a:rPr>
              <a:t>年</a:t>
            </a:r>
            <a:r>
              <a:rPr lang="en-US" altLang="zh-TW" sz="1100" b="1" dirty="0">
                <a:solidFill>
                  <a:schemeClr val="tx1"/>
                </a:solidFill>
              </a:rPr>
              <a:t>11</a:t>
            </a:r>
            <a:r>
              <a:rPr lang="zh-TW" altLang="en-US" sz="1100" b="1" dirty="0">
                <a:solidFill>
                  <a:schemeClr val="tx1"/>
                </a:solidFill>
              </a:rPr>
              <a:t>月     塞尚畫廊「在空間裡的時間」個展</a:t>
            </a:r>
            <a:br>
              <a:rPr lang="zh-TW" altLang="en-US" sz="1100" b="1" dirty="0">
                <a:solidFill>
                  <a:schemeClr val="tx1"/>
                </a:solidFill>
              </a:rPr>
            </a:br>
            <a:r>
              <a:rPr lang="en-US" altLang="zh-TW" sz="1100" b="1" dirty="0">
                <a:solidFill>
                  <a:schemeClr val="tx1"/>
                </a:solidFill>
              </a:rPr>
              <a:t>2004</a:t>
            </a:r>
            <a:r>
              <a:rPr lang="zh-TW" altLang="en-US" sz="1100" b="1" dirty="0">
                <a:solidFill>
                  <a:schemeClr val="tx1"/>
                </a:solidFill>
              </a:rPr>
              <a:t>年</a:t>
            </a:r>
            <a:r>
              <a:rPr lang="en-US" altLang="zh-TW" sz="1100" b="1" dirty="0">
                <a:solidFill>
                  <a:schemeClr val="tx1"/>
                </a:solidFill>
              </a:rPr>
              <a:t>12</a:t>
            </a:r>
            <a:r>
              <a:rPr lang="zh-TW" altLang="en-US" sz="1100" b="1" dirty="0">
                <a:solidFill>
                  <a:schemeClr val="tx1"/>
                </a:solidFill>
              </a:rPr>
              <a:t>月     弘光科技大學「現代音樂、藝術、生命」聯展</a:t>
            </a:r>
            <a:br>
              <a:rPr lang="zh-TW" altLang="en-US" sz="1100" b="1" dirty="0">
                <a:solidFill>
                  <a:schemeClr val="tx1"/>
                </a:solidFill>
              </a:rPr>
            </a:br>
            <a:r>
              <a:rPr lang="en-US" altLang="zh-TW" sz="1100" b="1" dirty="0">
                <a:solidFill>
                  <a:schemeClr val="tx1"/>
                </a:solidFill>
              </a:rPr>
              <a:t>2004</a:t>
            </a:r>
            <a:r>
              <a:rPr lang="zh-TW" altLang="en-US" sz="1100" b="1" dirty="0">
                <a:solidFill>
                  <a:schemeClr val="tx1"/>
                </a:solidFill>
              </a:rPr>
              <a:t>年</a:t>
            </a:r>
            <a:r>
              <a:rPr lang="en-US" altLang="zh-TW" sz="1100" b="1" dirty="0">
                <a:solidFill>
                  <a:schemeClr val="tx1"/>
                </a:solidFill>
              </a:rPr>
              <a:t>12</a:t>
            </a:r>
            <a:r>
              <a:rPr lang="zh-TW" altLang="en-US" sz="1100" b="1" dirty="0">
                <a:solidFill>
                  <a:schemeClr val="tx1"/>
                </a:solidFill>
              </a:rPr>
              <a:t>月     台中縣五金行展覽空間「抽象繪畫中的直覺」 個展</a:t>
            </a:r>
            <a:br>
              <a:rPr lang="zh-TW" altLang="en-US" sz="1100" b="1" dirty="0">
                <a:solidFill>
                  <a:schemeClr val="tx1"/>
                </a:solidFill>
              </a:rPr>
            </a:br>
            <a:r>
              <a:rPr lang="en-US" altLang="zh-TW" sz="1100" b="1" dirty="0">
                <a:solidFill>
                  <a:schemeClr val="tx1"/>
                </a:solidFill>
              </a:rPr>
              <a:t>2007</a:t>
            </a:r>
            <a:r>
              <a:rPr lang="zh-TW" altLang="en-US" sz="1100" b="1" dirty="0">
                <a:solidFill>
                  <a:schemeClr val="tx1"/>
                </a:solidFill>
              </a:rPr>
              <a:t>年</a:t>
            </a:r>
            <a:r>
              <a:rPr lang="en-US" altLang="zh-TW" sz="1100" b="1" dirty="0">
                <a:solidFill>
                  <a:schemeClr val="tx1"/>
                </a:solidFill>
              </a:rPr>
              <a:t>04</a:t>
            </a:r>
            <a:r>
              <a:rPr lang="zh-TW" altLang="en-US" sz="1100" b="1" dirty="0">
                <a:solidFill>
                  <a:schemeClr val="tx1"/>
                </a:solidFill>
              </a:rPr>
              <a:t>月     高雄市豆皮文藝咖啡館「我身所處的地方」聯展</a:t>
            </a:r>
            <a:br>
              <a:rPr lang="zh-TW" altLang="en-US" sz="1100" b="1" dirty="0">
                <a:solidFill>
                  <a:schemeClr val="tx1"/>
                </a:solidFill>
              </a:rPr>
            </a:br>
            <a:r>
              <a:rPr lang="en-US" altLang="zh-TW" sz="1100" b="1" dirty="0">
                <a:solidFill>
                  <a:schemeClr val="tx1"/>
                </a:solidFill>
              </a:rPr>
              <a:t>2008</a:t>
            </a:r>
            <a:r>
              <a:rPr lang="zh-TW" altLang="en-US" sz="1100" b="1" dirty="0">
                <a:solidFill>
                  <a:schemeClr val="tx1"/>
                </a:solidFill>
              </a:rPr>
              <a:t>年</a:t>
            </a:r>
            <a:r>
              <a:rPr lang="en-US" altLang="zh-TW" sz="1100" b="1" dirty="0">
                <a:solidFill>
                  <a:schemeClr val="tx1"/>
                </a:solidFill>
              </a:rPr>
              <a:t>06</a:t>
            </a:r>
            <a:r>
              <a:rPr lang="zh-TW" altLang="en-US" sz="1100" b="1" dirty="0">
                <a:solidFill>
                  <a:schemeClr val="tx1"/>
                </a:solidFill>
              </a:rPr>
              <a:t>月     弘光科技大學藝術中心「穿花尋路」聯展</a:t>
            </a:r>
            <a:br>
              <a:rPr lang="zh-TW" altLang="en-US" sz="1100" b="1" dirty="0">
                <a:solidFill>
                  <a:schemeClr val="tx1"/>
                </a:solidFill>
              </a:rPr>
            </a:br>
            <a:r>
              <a:rPr lang="en-US" altLang="zh-TW" sz="1100" b="1" dirty="0">
                <a:solidFill>
                  <a:schemeClr val="tx1"/>
                </a:solidFill>
              </a:rPr>
              <a:t>2008</a:t>
            </a:r>
            <a:r>
              <a:rPr lang="zh-TW" altLang="en-US" sz="1100" b="1" dirty="0">
                <a:solidFill>
                  <a:schemeClr val="tx1"/>
                </a:solidFill>
              </a:rPr>
              <a:t>年</a:t>
            </a:r>
            <a:r>
              <a:rPr lang="en-US" altLang="zh-TW" sz="1100" b="1" dirty="0">
                <a:solidFill>
                  <a:schemeClr val="tx1"/>
                </a:solidFill>
              </a:rPr>
              <a:t>12</a:t>
            </a:r>
            <a:r>
              <a:rPr lang="zh-TW" altLang="en-US" sz="1100" b="1" dirty="0">
                <a:solidFill>
                  <a:schemeClr val="tx1"/>
                </a:solidFill>
              </a:rPr>
              <a:t>月     台中市苡樂畫廊「瑰麗的失序」個展</a:t>
            </a:r>
            <a:br>
              <a:rPr lang="zh-TW" altLang="en-US" sz="1100" b="1" dirty="0">
                <a:solidFill>
                  <a:schemeClr val="tx1"/>
                </a:solidFill>
              </a:rPr>
            </a:br>
            <a:r>
              <a:rPr lang="en-US" altLang="zh-TW" sz="1100" b="1" dirty="0">
                <a:solidFill>
                  <a:schemeClr val="tx1"/>
                </a:solidFill>
              </a:rPr>
              <a:t>2009</a:t>
            </a:r>
            <a:r>
              <a:rPr lang="zh-TW" altLang="en-US" sz="1100" b="1" dirty="0">
                <a:solidFill>
                  <a:schemeClr val="tx1"/>
                </a:solidFill>
              </a:rPr>
              <a:t>年</a:t>
            </a:r>
            <a:r>
              <a:rPr lang="en-US" altLang="zh-TW" sz="1100" b="1" dirty="0">
                <a:solidFill>
                  <a:schemeClr val="tx1"/>
                </a:solidFill>
              </a:rPr>
              <a:t>04</a:t>
            </a:r>
            <a:r>
              <a:rPr lang="zh-TW" altLang="en-US" sz="1100" b="1" dirty="0">
                <a:solidFill>
                  <a:schemeClr val="tx1"/>
                </a:solidFill>
              </a:rPr>
              <a:t>月     台南縣中華醫事科技大學藝術中心「失序」個展</a:t>
            </a:r>
            <a:br>
              <a:rPr lang="zh-TW" altLang="en-US" sz="1100" b="1" dirty="0">
                <a:solidFill>
                  <a:schemeClr val="tx1"/>
                </a:solidFill>
              </a:rPr>
            </a:br>
            <a:r>
              <a:rPr lang="en-US" altLang="zh-TW" sz="1100" b="1" dirty="0">
                <a:solidFill>
                  <a:schemeClr val="tx1"/>
                </a:solidFill>
              </a:rPr>
              <a:t>2010</a:t>
            </a:r>
            <a:r>
              <a:rPr lang="zh-TW" altLang="en-US" sz="1100" b="1" dirty="0">
                <a:solidFill>
                  <a:schemeClr val="tx1"/>
                </a:solidFill>
              </a:rPr>
              <a:t>年</a:t>
            </a:r>
            <a:r>
              <a:rPr lang="en-US" altLang="zh-TW" sz="1100" b="1" dirty="0">
                <a:solidFill>
                  <a:schemeClr val="tx1"/>
                </a:solidFill>
              </a:rPr>
              <a:t>05</a:t>
            </a:r>
            <a:r>
              <a:rPr lang="zh-TW" altLang="en-US" sz="1100" b="1" dirty="0">
                <a:solidFill>
                  <a:schemeClr val="tx1"/>
                </a:solidFill>
              </a:rPr>
              <a:t>月     台中市汗匠文創「繁花如夢」聯展</a:t>
            </a:r>
            <a:br>
              <a:rPr lang="zh-TW" altLang="en-US" sz="1100" b="1" dirty="0">
                <a:solidFill>
                  <a:schemeClr val="tx1"/>
                </a:solidFill>
              </a:rPr>
            </a:br>
            <a:r>
              <a:rPr lang="en-US" altLang="zh-TW" sz="1100" b="1" dirty="0">
                <a:solidFill>
                  <a:schemeClr val="tx1"/>
                </a:solidFill>
              </a:rPr>
              <a:t>2010</a:t>
            </a:r>
            <a:r>
              <a:rPr lang="zh-TW" altLang="en-US" sz="1100" b="1" dirty="0">
                <a:solidFill>
                  <a:schemeClr val="tx1"/>
                </a:solidFill>
              </a:rPr>
              <a:t>年</a:t>
            </a:r>
            <a:r>
              <a:rPr lang="en-US" altLang="zh-TW" sz="1100" b="1" dirty="0">
                <a:solidFill>
                  <a:schemeClr val="tx1"/>
                </a:solidFill>
              </a:rPr>
              <a:t>11</a:t>
            </a:r>
            <a:r>
              <a:rPr lang="zh-TW" altLang="en-US" sz="1100" b="1" dirty="0">
                <a:solidFill>
                  <a:schemeClr val="tx1"/>
                </a:solidFill>
              </a:rPr>
              <a:t>月     台中市</a:t>
            </a:r>
            <a:r>
              <a:rPr lang="en-US" altLang="zh-TW" sz="1100" b="1" dirty="0">
                <a:solidFill>
                  <a:schemeClr val="tx1"/>
                </a:solidFill>
              </a:rPr>
              <a:t>Sepia</a:t>
            </a:r>
            <a:r>
              <a:rPr lang="zh-TW" altLang="en-US" sz="1100" b="1" dirty="0">
                <a:solidFill>
                  <a:schemeClr val="tx1"/>
                </a:solidFill>
              </a:rPr>
              <a:t>咖啡館「氾濫」個展</a:t>
            </a:r>
            <a:br>
              <a:rPr lang="zh-TW" altLang="en-US" sz="1100" b="1" dirty="0">
                <a:solidFill>
                  <a:schemeClr val="tx1"/>
                </a:solidFill>
              </a:rPr>
            </a:br>
            <a:r>
              <a:rPr lang="en-US" altLang="zh-TW" sz="1100" b="1" dirty="0">
                <a:solidFill>
                  <a:schemeClr val="tx1"/>
                </a:solidFill>
              </a:rPr>
              <a:t>2011</a:t>
            </a:r>
            <a:r>
              <a:rPr lang="zh-TW" altLang="en-US" sz="1100" b="1" dirty="0">
                <a:solidFill>
                  <a:schemeClr val="tx1"/>
                </a:solidFill>
              </a:rPr>
              <a:t>年</a:t>
            </a:r>
            <a:r>
              <a:rPr lang="en-US" altLang="zh-TW" sz="1100" b="1" dirty="0">
                <a:solidFill>
                  <a:schemeClr val="tx1"/>
                </a:solidFill>
              </a:rPr>
              <a:t>01</a:t>
            </a:r>
            <a:r>
              <a:rPr lang="zh-TW" altLang="en-US" sz="1100" b="1" dirty="0">
                <a:solidFill>
                  <a:schemeClr val="tx1"/>
                </a:solidFill>
              </a:rPr>
              <a:t>月     台中市南區公所藝文走廊「瞬間」個展</a:t>
            </a:r>
            <a:br>
              <a:rPr lang="zh-TW" altLang="en-US" sz="1100" b="1" dirty="0">
                <a:solidFill>
                  <a:schemeClr val="tx1"/>
                </a:solidFill>
              </a:rPr>
            </a:br>
            <a:r>
              <a:rPr lang="en-US" altLang="zh-TW" sz="1100" b="1" dirty="0">
                <a:solidFill>
                  <a:schemeClr val="tx1"/>
                </a:solidFill>
              </a:rPr>
              <a:t>2011</a:t>
            </a:r>
            <a:r>
              <a:rPr lang="zh-TW" altLang="en-US" sz="1100" b="1" dirty="0">
                <a:solidFill>
                  <a:schemeClr val="tx1"/>
                </a:solidFill>
              </a:rPr>
              <a:t>年</a:t>
            </a:r>
            <a:r>
              <a:rPr lang="en-US" altLang="zh-TW" sz="1100" b="1" dirty="0">
                <a:solidFill>
                  <a:schemeClr val="tx1"/>
                </a:solidFill>
              </a:rPr>
              <a:t>05</a:t>
            </a:r>
            <a:r>
              <a:rPr lang="zh-TW" altLang="en-US" sz="1100" b="1" dirty="0">
                <a:solidFill>
                  <a:schemeClr val="tx1"/>
                </a:solidFill>
              </a:rPr>
              <a:t>月     財政部國稅局台中分部藝文小棧「獨白」個展</a:t>
            </a:r>
            <a:br>
              <a:rPr lang="zh-TW" altLang="en-US" sz="1100" b="1" dirty="0">
                <a:solidFill>
                  <a:schemeClr val="tx1"/>
                </a:solidFill>
              </a:rPr>
            </a:br>
            <a:r>
              <a:rPr lang="en-US" altLang="zh-TW" sz="1100" b="1" dirty="0">
                <a:solidFill>
                  <a:schemeClr val="tx1"/>
                </a:solidFill>
              </a:rPr>
              <a:t>2011</a:t>
            </a:r>
            <a:r>
              <a:rPr lang="zh-TW" altLang="en-US" sz="1100" b="1" dirty="0">
                <a:solidFill>
                  <a:schemeClr val="tx1"/>
                </a:solidFill>
              </a:rPr>
              <a:t>年</a:t>
            </a:r>
            <a:r>
              <a:rPr lang="en-US" altLang="zh-TW" sz="1100" b="1" dirty="0">
                <a:solidFill>
                  <a:schemeClr val="tx1"/>
                </a:solidFill>
              </a:rPr>
              <a:t>09</a:t>
            </a:r>
            <a:r>
              <a:rPr lang="zh-TW" altLang="en-US" sz="1100" b="1" dirty="0">
                <a:solidFill>
                  <a:schemeClr val="tx1"/>
                </a:solidFill>
              </a:rPr>
              <a:t>月     苗栗縣濱海藝術中心「回憶的長河」個展</a:t>
            </a:r>
            <a:br>
              <a:rPr lang="zh-TW" altLang="en-US" sz="1100" b="1" dirty="0">
                <a:solidFill>
                  <a:schemeClr val="tx1"/>
                </a:solidFill>
              </a:rPr>
            </a:br>
            <a:r>
              <a:rPr lang="en-US" altLang="zh-TW" sz="1100" b="1" dirty="0">
                <a:solidFill>
                  <a:schemeClr val="tx1"/>
                </a:solidFill>
              </a:rPr>
              <a:t>2011</a:t>
            </a:r>
            <a:r>
              <a:rPr lang="zh-TW" altLang="en-US" sz="1100" b="1" dirty="0">
                <a:solidFill>
                  <a:schemeClr val="tx1"/>
                </a:solidFill>
              </a:rPr>
              <a:t>年</a:t>
            </a:r>
            <a:r>
              <a:rPr lang="en-US" altLang="zh-TW" sz="1100" b="1" dirty="0">
                <a:solidFill>
                  <a:schemeClr val="tx1"/>
                </a:solidFill>
              </a:rPr>
              <a:t>12</a:t>
            </a:r>
            <a:r>
              <a:rPr lang="zh-TW" altLang="en-US" sz="1100" b="1" dirty="0">
                <a:solidFill>
                  <a:schemeClr val="tx1"/>
                </a:solidFill>
              </a:rPr>
              <a:t>月     台中市地方稅務局文心藝廊「春圍」個展</a:t>
            </a:r>
            <a:br>
              <a:rPr lang="zh-TW" altLang="en-US" sz="1100" b="1" dirty="0">
                <a:solidFill>
                  <a:schemeClr val="tx1"/>
                </a:solidFill>
              </a:rPr>
            </a:br>
            <a:r>
              <a:rPr lang="en-US" altLang="zh-TW" sz="1100" b="1" dirty="0">
                <a:solidFill>
                  <a:schemeClr val="tx1"/>
                </a:solidFill>
              </a:rPr>
              <a:t>2012</a:t>
            </a:r>
            <a:r>
              <a:rPr lang="zh-TW" altLang="en-US" sz="1100" b="1" dirty="0">
                <a:solidFill>
                  <a:schemeClr val="tx1"/>
                </a:solidFill>
              </a:rPr>
              <a:t>年</a:t>
            </a:r>
            <a:r>
              <a:rPr lang="en-US" altLang="zh-TW" sz="1100" b="1" dirty="0">
                <a:solidFill>
                  <a:schemeClr val="tx1"/>
                </a:solidFill>
              </a:rPr>
              <a:t>10</a:t>
            </a:r>
            <a:r>
              <a:rPr lang="zh-TW" altLang="en-US" sz="1100" b="1" dirty="0">
                <a:solidFill>
                  <a:schemeClr val="tx1"/>
                </a:solidFill>
              </a:rPr>
              <a:t>月     台中市中山地政藝文中心「心影」個展</a:t>
            </a:r>
            <a:br>
              <a:rPr lang="zh-TW" altLang="en-US" sz="1100" b="1" dirty="0">
                <a:solidFill>
                  <a:schemeClr val="tx1"/>
                </a:solidFill>
              </a:rPr>
            </a:br>
            <a:r>
              <a:rPr lang="en-US" altLang="zh-TW" sz="1100" b="1" dirty="0">
                <a:solidFill>
                  <a:schemeClr val="tx1"/>
                </a:solidFill>
              </a:rPr>
              <a:t>2013</a:t>
            </a:r>
            <a:r>
              <a:rPr lang="zh-TW" altLang="en-US" sz="1100" b="1" dirty="0">
                <a:solidFill>
                  <a:schemeClr val="tx1"/>
                </a:solidFill>
              </a:rPr>
              <a:t>年</a:t>
            </a:r>
            <a:r>
              <a:rPr lang="en-US" altLang="zh-TW" sz="1100" b="1" dirty="0">
                <a:solidFill>
                  <a:schemeClr val="tx1"/>
                </a:solidFill>
              </a:rPr>
              <a:t>12</a:t>
            </a:r>
            <a:r>
              <a:rPr lang="zh-TW" altLang="en-US" sz="1100" b="1" dirty="0">
                <a:solidFill>
                  <a:schemeClr val="tx1"/>
                </a:solidFill>
              </a:rPr>
              <a:t>月     台北市政府名人藝廊「錯落的光陰」個展</a:t>
            </a:r>
            <a:br>
              <a:rPr lang="zh-TW" altLang="en-US" sz="1100" b="1" dirty="0">
                <a:solidFill>
                  <a:schemeClr val="tx1"/>
                </a:solidFill>
              </a:rPr>
            </a:br>
            <a:r>
              <a:rPr lang="en-US" altLang="zh-TW" sz="1100" b="1" dirty="0">
                <a:solidFill>
                  <a:schemeClr val="tx1"/>
                </a:solidFill>
              </a:rPr>
              <a:t>2001〜</a:t>
            </a:r>
            <a:r>
              <a:rPr lang="zh-TW" altLang="en-US" sz="1100" b="1" dirty="0">
                <a:solidFill>
                  <a:schemeClr val="tx1"/>
                </a:solidFill>
              </a:rPr>
              <a:t>迄今      弘光科技大學藝術中心「弘光美展」聯展</a:t>
            </a:r>
            <a:br>
              <a:rPr lang="zh-TW" altLang="en-US" sz="1100" b="1" dirty="0">
                <a:solidFill>
                  <a:schemeClr val="tx1"/>
                </a:solidFill>
              </a:rPr>
            </a:br>
            <a:endParaRPr lang="zh-TW" altLang="en-US" sz="1100" b="1" dirty="0">
              <a:solidFill>
                <a:schemeClr val="tx1"/>
              </a:solidFill>
            </a:endParaRPr>
          </a:p>
        </p:txBody>
      </p:sp>
    </p:spTree>
    <p:extLst>
      <p:ext uri="{BB962C8B-B14F-4D97-AF65-F5344CB8AC3E}">
        <p14:creationId xmlns:p14="http://schemas.microsoft.com/office/powerpoint/2010/main" val="1399269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2000" dirty="0"/>
              <a:t>遮蔽的</a:t>
            </a:r>
            <a:r>
              <a:rPr lang="zh-TW" altLang="en-US" sz="2000" dirty="0" smtClean="0"/>
              <a:t>狀態</a:t>
            </a:r>
            <a:r>
              <a:rPr lang="de-DE" altLang="zh-TW" sz="2000" dirty="0"/>
              <a:t>Sheltered State</a:t>
            </a:r>
            <a:r>
              <a:rPr lang="en-US" altLang="zh-TW" sz="2000" dirty="0" smtClean="0"/>
              <a:t>:</a:t>
            </a:r>
            <a:r>
              <a:rPr lang="zh-TW" altLang="en-US" sz="2000" dirty="0" smtClean="0"/>
              <a:t>片段</a:t>
            </a:r>
            <a:r>
              <a:rPr lang="zh-TW" altLang="en-US" sz="2000" dirty="0"/>
              <a:t>記憶的寫作</a:t>
            </a:r>
          </a:p>
        </p:txBody>
      </p:sp>
      <p:sp>
        <p:nvSpPr>
          <p:cNvPr id="3" name="內容版面配置區 2"/>
          <p:cNvSpPr>
            <a:spLocks noGrp="1"/>
          </p:cNvSpPr>
          <p:nvPr>
            <p:ph idx="1"/>
          </p:nvPr>
        </p:nvSpPr>
        <p:spPr/>
        <p:txBody>
          <a:bodyPr>
            <a:normAutofit fontScale="47500" lnSpcReduction="20000"/>
          </a:bodyPr>
          <a:lstStyle/>
          <a:p>
            <a:pPr marL="82296" indent="0">
              <a:buNone/>
            </a:pPr>
            <a:r>
              <a:rPr lang="zh-TW" altLang="en-US" dirty="0"/>
              <a:t/>
            </a:r>
            <a:br>
              <a:rPr lang="zh-TW" altLang="en-US" dirty="0"/>
            </a:br>
            <a:r>
              <a:rPr lang="zh-TW" altLang="en-US" dirty="0" smtClean="0"/>
              <a:t>     </a:t>
            </a:r>
            <a:r>
              <a:rPr lang="zh-TW" altLang="en-US" sz="3400" dirty="0" smtClean="0">
                <a:latin typeface="FangSong" panose="02010609060101010101" pitchFamily="49" charset="-122"/>
                <a:ea typeface="FangSong" panose="02010609060101010101" pitchFamily="49" charset="-122"/>
              </a:rPr>
              <a:t>時間</a:t>
            </a:r>
            <a:r>
              <a:rPr lang="zh-TW" altLang="en-US" sz="3400" dirty="0">
                <a:latin typeface="FangSong" panose="02010609060101010101" pitchFamily="49" charset="-122"/>
                <a:ea typeface="FangSong" panose="02010609060101010101" pitchFamily="49" charset="-122"/>
              </a:rPr>
              <a:t>的流動與詩意是我的創作中持續關注的主題，因此在我的創作中生活的片段感動都是某種時間的光線，某些季節的變化性或對時間流逝的強烈感受，一一出現在我的繪畫中，而畫中的物件或主題其實只是表現時間的載體，在慌亂生活中片段性的瞬間當下是我創作的依據，也是我自身的投射反映，沒有永恆性是我的信仰。我嘗試以紙為主體，對我而言紙是一種女性的象徵，一種溫和、承載、無語的受體，而鉛筆所畫過的痕跡是一種溫暖的母性味道，帶著一條條淡淡的哀傷感，卻在畫面中表現出無慾但是柔和的輕鬆感，而色彩與色彩的對話也是在緊湊生活中的一種呼吸方式，最終像是自己的日記寫作般畫完這些作品</a:t>
            </a:r>
            <a:r>
              <a:rPr lang="zh-TW" altLang="en-US" sz="3400" dirty="0" smtClean="0">
                <a:latin typeface="FangSong" panose="02010609060101010101" pitchFamily="49" charset="-122"/>
                <a:ea typeface="FangSong" panose="02010609060101010101" pitchFamily="49" charset="-122"/>
              </a:rPr>
              <a:t>。</a:t>
            </a:r>
            <a:endParaRPr lang="en-US" altLang="zh-TW" sz="3400" dirty="0" smtClean="0">
              <a:latin typeface="FangSong" panose="02010609060101010101" pitchFamily="49" charset="-122"/>
              <a:ea typeface="FangSong" panose="02010609060101010101" pitchFamily="49" charset="-122"/>
            </a:endParaRPr>
          </a:p>
          <a:p>
            <a:pPr marL="82296" indent="0">
              <a:buNone/>
            </a:pPr>
            <a:endParaRPr lang="zh-TW" altLang="en-US" sz="3400" dirty="0">
              <a:latin typeface="FangSong" panose="02010609060101010101" pitchFamily="49" charset="-122"/>
              <a:ea typeface="FangSong" panose="02010609060101010101" pitchFamily="49" charset="-122"/>
            </a:endParaRPr>
          </a:p>
          <a:p>
            <a:pPr marL="82296" indent="0">
              <a:buNone/>
            </a:pPr>
            <a:r>
              <a:rPr lang="zh-TW" altLang="en-US" sz="3400" dirty="0">
                <a:latin typeface="FangSong" panose="02010609060101010101" pitchFamily="49" charset="-122"/>
                <a:ea typeface="FangSong" panose="02010609060101010101" pitchFamily="49" charset="-122"/>
              </a:rPr>
              <a:t>    遮蔽的狀態是探討法國哲學家柏格森</a:t>
            </a:r>
            <a:r>
              <a:rPr lang="en-US" altLang="zh-TW" sz="3400" dirty="0">
                <a:latin typeface="FangSong" panose="02010609060101010101" pitchFamily="49" charset="-122"/>
                <a:ea typeface="FangSong" panose="02010609060101010101" pitchFamily="49" charset="-122"/>
              </a:rPr>
              <a:t>﹙Henri Bergson﹚</a:t>
            </a:r>
            <a:r>
              <a:rPr lang="zh-TW" altLang="en-US" sz="3400" dirty="0">
                <a:latin typeface="FangSong" panose="02010609060101010101" pitchFamily="49" charset="-122"/>
                <a:ea typeface="FangSong" panose="02010609060101010101" pitchFamily="49" charset="-122"/>
              </a:rPr>
              <a:t>的直覺論</a:t>
            </a:r>
            <a:r>
              <a:rPr lang="en-US" altLang="zh-TW" sz="3400" dirty="0">
                <a:latin typeface="FangSong" panose="02010609060101010101" pitchFamily="49" charset="-122"/>
                <a:ea typeface="FangSong" panose="02010609060101010101" pitchFamily="49" charset="-122"/>
              </a:rPr>
              <a:t>(intuition)</a:t>
            </a:r>
            <a:r>
              <a:rPr lang="zh-TW" altLang="en-US" sz="3400" dirty="0">
                <a:latin typeface="FangSong" panose="02010609060101010101" pitchFamily="49" charset="-122"/>
                <a:ea typeface="FangSong" panose="02010609060101010101" pitchFamily="49" charset="-122"/>
              </a:rPr>
              <a:t>、意識流，直覺是柏格森重要的哲學方法，不如傳統自然方法，它處理的是異質性、難以量度的事物。他認為這個方法體驗在人的心理與時間之中，而不在空間。「柏格森認為時間實然並非我們今日所理解那種「一秒」、「一分鐘」這種斷裂的、空間式的量度單位。真正的時間不能量度，人能自己感覺到的一種連續性，而「直覺」就存在於這種連續性之中。柏格森稱這種連續性為綿延（法：</a:t>
            </a:r>
            <a:r>
              <a:rPr lang="en-US" altLang="zh-TW" sz="3400" dirty="0" err="1">
                <a:latin typeface="FangSong" panose="02010609060101010101" pitchFamily="49" charset="-122"/>
                <a:ea typeface="FangSong" panose="02010609060101010101" pitchFamily="49" charset="-122"/>
              </a:rPr>
              <a:t>durée</a:t>
            </a:r>
            <a:r>
              <a:rPr lang="zh-TW" altLang="en-US" sz="3400" dirty="0">
                <a:latin typeface="FangSong" panose="02010609060101010101" pitchFamily="49" charset="-122"/>
                <a:ea typeface="FangSong" panose="02010609060101010101" pitchFamily="49" charset="-122"/>
              </a:rPr>
              <a:t>／英：</a:t>
            </a:r>
            <a:r>
              <a:rPr lang="en-US" altLang="zh-TW" sz="3400" dirty="0">
                <a:latin typeface="FangSong" panose="02010609060101010101" pitchFamily="49" charset="-122"/>
                <a:ea typeface="FangSong" panose="02010609060101010101" pitchFamily="49" charset="-122"/>
              </a:rPr>
              <a:t>duration</a:t>
            </a:r>
            <a:r>
              <a:rPr lang="zh-TW" altLang="en-US" sz="3400" dirty="0">
                <a:latin typeface="FangSong" panose="02010609060101010101" pitchFamily="49" charset="-122"/>
                <a:ea typeface="FangSong" panose="02010609060101010101" pitchFamily="49" charset="-122"/>
              </a:rPr>
              <a:t>）」。人的真正意識都是被遮蔽的狀態，雖然我們有理性但是內在的意識常常決定我們的意向，甚至影響人生的路途，在我的作品中有寫實的光影捕捉，是對時間流逝的瞬間紀錄，而這樣的片段時時刻刻堆疊起生活繼而成為生命的寫照，所以這些光影在某種程度上也是抽象的，而我的抽象創作則更貼近我的內在情感，作品也更寫實我的真實感受，以色彩、筆觸的潑、灑、滴、流等技法傳遞我的當下感受，這其實也是一種真正的寫實。</a:t>
            </a:r>
          </a:p>
          <a:p>
            <a:pPr marL="82296" indent="0">
              <a:buNone/>
            </a:pPr>
            <a:endParaRPr lang="zh-TW" altLang="en-US" dirty="0"/>
          </a:p>
        </p:txBody>
      </p:sp>
    </p:spTree>
    <p:extLst>
      <p:ext uri="{BB962C8B-B14F-4D97-AF65-F5344CB8AC3E}">
        <p14:creationId xmlns:p14="http://schemas.microsoft.com/office/powerpoint/2010/main" val="786482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TotalTime>
  <Words>10</Words>
  <Application>Microsoft Office PowerPoint</Application>
  <PresentationFormat>如螢幕大小 (4:3)</PresentationFormat>
  <Paragraphs>5</Paragraphs>
  <Slides>2</Slides>
  <Notes>0</Notes>
  <HiddenSlides>0</HiddenSlides>
  <MMClips>0</MMClips>
  <ScaleCrop>false</ScaleCrop>
  <HeadingPairs>
    <vt:vector size="4" baseType="variant">
      <vt:variant>
        <vt:lpstr>佈景主題</vt:lpstr>
      </vt:variant>
      <vt:variant>
        <vt:i4>1</vt:i4>
      </vt:variant>
      <vt:variant>
        <vt:lpstr>投影片標題</vt:lpstr>
      </vt:variant>
      <vt:variant>
        <vt:i4>2</vt:i4>
      </vt:variant>
    </vt:vector>
  </HeadingPairs>
  <TitlesOfParts>
    <vt:vector size="3" baseType="lpstr">
      <vt:lpstr>夏至</vt:lpstr>
      <vt:lpstr>          作者簡介                  邱蕙琳                        弘光科技大學美髮造型設計系專任助理教授 簡歷 1992年07月      國立台灣藝術大學校美術系畢業 1995年07月      西班牙薩拉曼卡大學美術系碩士畢業                  (Universidad De Salamanca，Spain) 2007-2009年     全國中小學美術比賽評審 2009年10月      台中縣環保局美術比賽評審 2009-2017年     行政院科學委員會中部科學園區管理局，工安環保月「兒童及青少年繪畫比賽」評審委員 2011年02月      苗栗縣「全國花燈博覽會花燈造型創意比賽」比賽評審 2012年02月      教育部高職資訊科技融入教學-「色彩概論數位教材發展與推廣計畫」審查委員  2013年05月      技專院校四技二專統一測驗「色彩概論」命題暨入圍委員  2014-2017年     教育部全國高中職專題競賽-「創意專題」審查委員 2015年07月      弘光科技大學美髮造型設計系專任行政組長 2016年02月      弘光科技大學美髮造型設計系系主任 2017年01月      台灣快樂麗康企業有限公司「美學藝術」顧問    個人展覽資歷 1989年07月     高雄市阿普畫廊聯展 1993年07月     台北市拔萃畫廊聯展 1995年05月     西班牙馬德里市立文化中心聯展 1995年06月     西班牙薩拉曼卡魯拉銀行畫廊聯展 1997年08月     台北市竹圍工作室聯展 2001年03月     台中縣立港區藝術中心「自由落體」個展 2002年05月     弘光技術學院「位移」聯展 2002年11月     弘光技術學院「弘光美展」聯展 2003年11月     塞尚畫廊「在空間裡的時間」個展 2004年12月     弘光科技大學「現代音樂、藝術、生命」聯展 2004年12月     台中縣五金行展覽空間「抽象繪畫中的直覺」 個展 2007年04月     高雄市豆皮文藝咖啡館「我身所處的地方」聯展 2008年06月     弘光科技大學藝術中心「穿花尋路」聯展 2008年12月     台中市苡樂畫廊「瑰麗的失序」個展 2009年04月     台南縣中華醫事科技大學藝術中心「失序」個展 2010年05月     台中市汗匠文創「繁花如夢」聯展 2010年11月     台中市Sepia咖啡館「氾濫」個展 2011年01月     台中市南區公所藝文走廊「瞬間」個展 2011年05月     財政部國稅局台中分部藝文小棧「獨白」個展 2011年09月     苗栗縣濱海藝術中心「回憶的長河」個展 2011年12月     台中市地方稅務局文心藝廊「春圍」個展 2012年10月     台中市中山地政藝文中心「心影」個展 2013年12月     台北市政府名人藝廊「錯落的光陰」個展 2001〜迄今      弘光科技大學藝術中心「弘光美展」聯展 </vt:lpstr>
      <vt:lpstr>遮蔽的狀態Sheltered State:片段記憶的寫作</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作者簡介                  邱蕙琳                        弘光科技大學美髮造型設計系專任助理教授 簡歷 1992年07月      國立台灣藝術大學校美術系畢業 1995年07月      西班牙薩拉曼卡大學美術系碩士畢業                  (Universidad De Salamanca，Spain) 2007-2009年     全國中小學美術比賽評審 2009年10月      台中縣環保局美術比賽評審 2009-2017年     行政院科學委員會中部科學園區管理局，工安環保月「兒童及青少年繪畫比賽」評審委員 2011年02月      苗栗縣「全國花燈博覽會花燈造型創意比賽」比賽評審 2012年02月      教育部高職資訊科技融入教學-「色彩概論數位教材發展與推廣計畫」審查委員  2013年05月      技專院校四技二專統一測驗「色彩概論」命題暨入圍委員  2014-2017年     教育部全國高中職專題競賽-「創意專題」審查委員 2015年07月      弘光科技大學美髮造型設計系專任行政組長 2016年02月      弘光科技大學美髮造型設計系系主任 2017年01月      台灣快樂麗康企業有限公司「美學藝術」顧問 個人展覽資歷 1989年07月     高雄市阿普畫廊聯展 1993年07月     台北市拔萃畫廊聯展 1995年05月     西班牙馬德里市立文化中心聯展 1995年06月     西班牙薩拉曼卡魯拉銀行畫廊聯展 1997年08月     台北市竹圍工作室聯展 2001年03月     台中縣立港區藝術中心「自由落體」個展 2002年05月     弘光技術學院「位移」聯展 2002年11月     弘光技術學院「弘光美展」聯展 2003年11月     塞尚畫廊「在空間裡的時間」個展 2004年12月     弘光科技大學「現代音樂、藝術、生命」聯展 2004年12月     台中縣五金行展覽空間「抽象繪畫中的直覺」 個展 2007年04月     高雄市豆皮文藝咖啡館「我身所處的地方」聯展 2008年06月     弘光科技大學藝術中心「穿花尋路」聯展 2008年12月     台中市苡樂畫廊「瑰麗的失序」個展 2009年04月     台南縣中華醫事科技大學藝術中心「失序」個展 2010年05月     台中市汗匠文創「繁花如夢」聯展 2010年11月     台中市Sepia咖啡館「氾濫」個展 2011年01月     台中市南區公所藝文走廊「瞬間」個展 2011年05月     財政部國稅局台中分部藝文小棧「獨白」個展 2011年09月     苗栗縣濱海藝術中心「回憶的長河」個展 2011年12月     台中市地方稅務局文心藝廊「春圍」個展 2012年10月     台中市中山地政藝文中心「心影」個展 2013年12月     台北市政府名人藝廊「錯落的光陰」個展 2001〜迄今      弘光科技大學藝術中心「弘光美展」聯展 </dc:title>
  <dc:creator>user</dc:creator>
  <cp:lastModifiedBy>user</cp:lastModifiedBy>
  <cp:revision>4</cp:revision>
  <cp:lastPrinted>2019-02-21T06:11:38Z</cp:lastPrinted>
  <dcterms:created xsi:type="dcterms:W3CDTF">2019-02-21T05:37:56Z</dcterms:created>
  <dcterms:modified xsi:type="dcterms:W3CDTF">2019-02-21T06:14:18Z</dcterms:modified>
</cp:coreProperties>
</file>